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2" r:id="rId5"/>
    <p:sldId id="265" r:id="rId6"/>
    <p:sldId id="264" r:id="rId7"/>
    <p:sldId id="263" r:id="rId8"/>
    <p:sldId id="25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94B0-1F44-4298-AE5C-A8192114967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CE79BAD-D097-4469-8706-1ACE02D492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A1D327F-B69B-401E-AE25-D599BC63F6FF}"/>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D6F08A44-240A-4DD8-9759-CDEDAABCB6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2E19BA-38A1-4F88-A0E9-04A69FCF3DD5}"/>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412161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DF14C-87C6-46A2-A609-B7A3284705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37CBA1-E2B8-4BC6-8FE7-5A27CC90FE2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BF8B1D0-FBDC-4E16-AF12-C9D9F2F5921A}"/>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70D26116-7DB4-4495-A4F5-D71AB82BCB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2A520-8F9A-4A2C-ABAB-ACA7BD78191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66196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E6D2B-CCB6-4E0C-8F20-1884B434201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78046C8-B53C-43B6-9854-595F74A130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6D95AED-8224-4DCA-BE92-875142F438D8}"/>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66A85948-DB18-4BFB-BE01-B1DB51F581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3567C5-983F-4400-9899-C9D0EE35FC0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88988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D84F-A30D-43D7-99A8-031700368D7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E7D2B35-4775-43BB-A832-1D5937FDE68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5865676-4D38-403A-9661-A230AABDDB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72B753A-AE2C-4D48-97BF-C124EB097A6A}"/>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6" name="Footer Placeholder 5">
            <a:extLst>
              <a:ext uri="{FF2B5EF4-FFF2-40B4-BE49-F238E27FC236}">
                <a16:creationId xmlns:a16="http://schemas.microsoft.com/office/drawing/2014/main" id="{B88FDA3D-4184-4616-9694-EA9F52ED42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A124E4-4918-4B16-AC7C-36CB9FC24ECF}"/>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55355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8F640-E31F-444E-9DC4-67CA812F4AB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D29143C-9302-4149-8CA1-EAB015DC85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4A9A7F6-AEA2-49C8-B8E1-BD75DBE363A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4B2830-8797-4D05-A44F-6D9167097E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9692195-3F1C-40D5-92C3-F41C0E1AC31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AF227AB-4BD5-4378-8D28-A24DF665F96F}"/>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8" name="Footer Placeholder 7">
            <a:extLst>
              <a:ext uri="{FF2B5EF4-FFF2-40B4-BE49-F238E27FC236}">
                <a16:creationId xmlns:a16="http://schemas.microsoft.com/office/drawing/2014/main" id="{5CE31FD0-FE1D-462A-BC5A-B75FA04A6E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F840B5-6E16-4D04-8FE3-74C387DDAB28}"/>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77697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819A0-144E-417C-9F37-C8908863ECF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A170EF3-061E-408E-85A3-870A8B6B2E05}"/>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4" name="Footer Placeholder 3">
            <a:extLst>
              <a:ext uri="{FF2B5EF4-FFF2-40B4-BE49-F238E27FC236}">
                <a16:creationId xmlns:a16="http://schemas.microsoft.com/office/drawing/2014/main" id="{035507B4-B4D0-4D6C-8DC2-257929B24C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90A460-BFBD-40FA-AA36-5BAE7ACD22E0}"/>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181261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76DE37-BA13-4895-B262-F17B979498AF}"/>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3" name="Footer Placeholder 2">
            <a:extLst>
              <a:ext uri="{FF2B5EF4-FFF2-40B4-BE49-F238E27FC236}">
                <a16:creationId xmlns:a16="http://schemas.microsoft.com/office/drawing/2014/main" id="{BCB38FB5-6A6C-4D52-868E-5705753C57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584DD5-B52D-41A3-8F87-073821F1526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0608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CAF75-4D80-40D4-8F2F-EFBDB759F7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4BF6A9B-02AD-4C45-BB66-500AE4C11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741FCC4-3BE9-46F6-8448-55B0B106D5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13933B-3831-41D8-9FF6-4033ED880B01}"/>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6" name="Footer Placeholder 5">
            <a:extLst>
              <a:ext uri="{FF2B5EF4-FFF2-40B4-BE49-F238E27FC236}">
                <a16:creationId xmlns:a16="http://schemas.microsoft.com/office/drawing/2014/main" id="{9A09CBF7-9E35-4936-8842-7B687D0532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6F5313-5B50-4B00-8BDF-59D7B43EF7B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59687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D76C1-6BC0-46B1-A3FF-1784FC70A4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BDA67-35DB-4737-B412-3268A69FA1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6108A5-6340-448A-BB48-B3C249DE4F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43081F-8770-46AA-8B9F-FF5A769A0801}"/>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6" name="Footer Placeholder 5">
            <a:extLst>
              <a:ext uri="{FF2B5EF4-FFF2-40B4-BE49-F238E27FC236}">
                <a16:creationId xmlns:a16="http://schemas.microsoft.com/office/drawing/2014/main" id="{3E4194FB-7BEB-42FB-A7F0-679A591A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F35C8E-752E-443F-BF6B-4885DEDB54D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19063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8E0C-1044-4B4C-B37C-53C9DF233F2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D9531D1-DAE3-4D8E-ACED-79317077F36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799162B-BF70-4DB7-8CCE-D2E58F64E640}"/>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2EFFF7EF-672C-464C-AACA-A86A4D4F4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0E966C-EA56-4E9D-8BBE-95D081D1196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105463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4C2CA-565E-430D-B476-2A6A7FE13BD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00AA10E-5F88-46BA-AC4C-CD18DC93019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8FED03-AA34-4AC9-96A4-82263A6D33F9}"/>
              </a:ext>
            </a:extLst>
          </p:cNvPr>
          <p:cNvSpPr>
            <a:spLocks noGrp="1"/>
          </p:cNvSpPr>
          <p:nvPr>
            <p:ph type="dt" sz="half" idx="10"/>
          </p:nvPr>
        </p:nvSpPr>
        <p:spPr/>
        <p:txBody>
          <a:body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7A9C3920-8ADD-4BED-890F-F925B3C64C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72219-C9A8-42FF-990B-C0585DF1E646}"/>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5061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CCE328-1912-49FC-8E2B-8917FB25E2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B35873B-8DEF-4AF3-9299-5E53D4B3E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913029-1386-4690-AA5B-438C2E4CB6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06220-5D7F-4322-A21F-D203129C9837}" type="datetimeFigureOut">
              <a:rPr lang="en-GB" smtClean="0"/>
              <a:t>24/04/2026</a:t>
            </a:fld>
            <a:endParaRPr lang="en-GB"/>
          </a:p>
        </p:txBody>
      </p:sp>
      <p:sp>
        <p:nvSpPr>
          <p:cNvPr id="5" name="Footer Placeholder 4">
            <a:extLst>
              <a:ext uri="{FF2B5EF4-FFF2-40B4-BE49-F238E27FC236}">
                <a16:creationId xmlns:a16="http://schemas.microsoft.com/office/drawing/2014/main" id="{421AE6A9-BF38-42F0-A1C4-A753E4EED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E06292-E122-4D23-96E0-55F9C7EE03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1A22E-E024-4054-A151-D4AF49E8F6D1}" type="slidenum">
              <a:rPr lang="en-GB" smtClean="0"/>
              <a:t>‹#›</a:t>
            </a:fld>
            <a:endParaRPr lang="en-GB"/>
          </a:p>
        </p:txBody>
      </p:sp>
    </p:spTree>
    <p:extLst>
      <p:ext uri="{BB962C8B-B14F-4D97-AF65-F5344CB8AC3E}">
        <p14:creationId xmlns:p14="http://schemas.microsoft.com/office/powerpoint/2010/main" val="3267214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hyperlink" Target="https://www.stjosephscatholicps-swansea.co.uk/"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8.JPG"/><Relationship Id="rId1" Type="http://schemas.openxmlformats.org/officeDocument/2006/relationships/slideLayout" Target="../slideLayouts/slideLayout1.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 Id="rId9" Type="http://schemas.openxmlformats.org/officeDocument/2006/relationships/image" Target="../media/image15.JPG"/></Relationships>
</file>

<file path=ppt/slides/_rels/slide4.xml.rels><?xml version="1.0" encoding="UTF-8" standalone="yes"?>
<Relationships xmlns="http://schemas.openxmlformats.org/package/2006/relationships"><Relationship Id="rId3" Type="http://schemas.openxmlformats.org/officeDocument/2006/relationships/hyperlink" Target="https://www.j2e.com/st-josephs-catholic-primary-school15/Mary/Absence+changes+letter.pdf/" TargetMode="External"/><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hyperlink" Target="https://www.j2e.com/st-josephs-catholic-primary-school15/Mary/Wales+Vinnie+Camp+August+2026.pdf/"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17" Type="http://schemas.openxmlformats.org/officeDocument/2006/relationships/image" Target="../media/image33.png"/><Relationship Id="rId2" Type="http://schemas.openxmlformats.org/officeDocument/2006/relationships/image" Target="../media/image18.jpeg"/><Relationship Id="rId16" Type="http://schemas.openxmlformats.org/officeDocument/2006/relationships/image" Target="../media/image32.svg"/><Relationship Id="rId1" Type="http://schemas.openxmlformats.org/officeDocument/2006/relationships/slideLayout" Target="../slideLayouts/slideLayout7.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slides/_rels/slide7.xml.rels><?xml version="1.0" encoding="UTF-8" standalone="yes"?>
<Relationships xmlns="http://schemas.openxmlformats.org/package/2006/relationships"><Relationship Id="rId3" Type="http://schemas.openxmlformats.org/officeDocument/2006/relationships/hyperlink" Target="mailto:FreeSchoolMeals@swansea.gov.uk" TargetMode="External"/><Relationship Id="rId2" Type="http://schemas.openxmlformats.org/officeDocument/2006/relationships/hyperlink" Target="https://www.swansea.gov.uk/applyfreeschoolmeals" TargetMode="External"/><Relationship Id="rId1" Type="http://schemas.openxmlformats.org/officeDocument/2006/relationships/slideLayout" Target="../slideLayouts/slideLayout1.xml"/><Relationship Id="rId5" Type="http://schemas.openxmlformats.org/officeDocument/2006/relationships/hyperlink" Target="mailto:schooluniformgrant@swansea.gov.uk" TargetMode="External"/><Relationship Id="rId4" Type="http://schemas.openxmlformats.org/officeDocument/2006/relationships/hyperlink" Target="https://www.swansea.gov.uk/article/3226/School-Essentials-Grant-formerly-school-uniform-grant---PDG-acces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 Box 71">
            <a:extLst>
              <a:ext uri="{FF2B5EF4-FFF2-40B4-BE49-F238E27FC236}">
                <a16:creationId xmlns:a16="http://schemas.microsoft.com/office/drawing/2014/main" id="{289CFE96-1E5C-49B4-B5AA-79B84700DB6A}"/>
              </a:ext>
            </a:extLst>
          </p:cNvPr>
          <p:cNvSpPr txBox="1">
            <a:spLocks noChangeArrowheads="1"/>
          </p:cNvSpPr>
          <p:nvPr/>
        </p:nvSpPr>
        <p:spPr bwMode="auto">
          <a:xfrm>
            <a:off x="3358837" y="319785"/>
            <a:ext cx="7016248"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0" rIns="91440" bIns="0" numCol="1" anchor="t" anchorCtr="0" compatLnSpc="1">
            <a:prstTxWarp prst="textNoShape">
              <a:avLst/>
            </a:prstTxWarp>
          </a:bodyPr>
          <a:lstStyle/>
          <a:p>
            <a:pPr lvl="0" eaLnBrk="0" fontAlgn="base" hangingPunct="0">
              <a:spcBef>
                <a:spcPct val="0"/>
              </a:spcBef>
              <a:spcAft>
                <a:spcPct val="0"/>
              </a:spcAft>
            </a:pPr>
            <a:r>
              <a:rPr lang="en-GB" altLang="en-US" b="1" dirty="0">
                <a:latin typeface="Arial" panose="020B0604020202020204" pitchFamily="34" charset="0"/>
                <a:ea typeface="Times New Roman" panose="02020603050405020304" pitchFamily="18" charset="0"/>
                <a:cs typeface="Arial" panose="020B0604020202020204" pitchFamily="34" charset="0"/>
              </a:rPr>
              <a:t>ST JOSEPH’S CATHOLIC PRIMARY SCHOOL, CLYDACH</a:t>
            </a:r>
            <a:endParaRPr kumimoji="0" lang="en-GB" altLang="en-US" sz="1400" b="0" i="0" u="none" strike="noStrike" cap="none" normalizeH="0" baseline="0" dirty="0">
              <a:ln>
                <a:noFill/>
              </a:ln>
              <a:solidFill>
                <a:schemeClr val="tx1"/>
              </a:solidFill>
              <a:effectLst/>
            </a:endParaRPr>
          </a:p>
          <a:p>
            <a:pPr lvl="0" eaLnBrk="0" fontAlgn="base" hangingPunct="0">
              <a:spcBef>
                <a:spcPct val="0"/>
              </a:spcBef>
              <a:spcAft>
                <a:spcPct val="0"/>
              </a:spcAft>
            </a:pPr>
            <a:r>
              <a:rPr lang="en-GB" altLang="en-US" dirty="0">
                <a:latin typeface="Arial" panose="020B0604020202020204" pitchFamily="34" charset="0"/>
                <a:ea typeface="Times New Roman" panose="02020603050405020304" pitchFamily="18" charset="0"/>
                <a:cs typeface="Arial" panose="020B0604020202020204" pitchFamily="34" charset="0"/>
              </a:rPr>
              <a:t>  YSGOL GYNRADD GATHOLIG SAN JOSEFF, CLYDACH</a:t>
            </a:r>
            <a:endParaRPr kumimoji="0" lang="en-GB" altLang="en-US" sz="1400" b="0" i="0" u="none" strike="noStrike" cap="none" normalizeH="0" baseline="0" dirty="0">
              <a:ln>
                <a:noFill/>
              </a:ln>
              <a:solidFill>
                <a:schemeClr val="tx1"/>
              </a:solidFill>
              <a:effectLst/>
            </a:endParaRPr>
          </a:p>
        </p:txBody>
      </p:sp>
      <p:sp>
        <p:nvSpPr>
          <p:cNvPr id="6" name="Text Box 73">
            <a:extLst>
              <a:ext uri="{FF2B5EF4-FFF2-40B4-BE49-F238E27FC236}">
                <a16:creationId xmlns:a16="http://schemas.microsoft.com/office/drawing/2014/main" id="{D4216061-EC16-4E6E-9D19-50F8F7082A9E}"/>
              </a:ext>
            </a:extLst>
          </p:cNvPr>
          <p:cNvSpPr txBox="1">
            <a:spLocks noChangeArrowheads="1"/>
          </p:cNvSpPr>
          <p:nvPr/>
        </p:nvSpPr>
        <p:spPr bwMode="auto">
          <a:xfrm>
            <a:off x="4311929" y="913748"/>
            <a:ext cx="2797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April 24</a:t>
            </a:r>
            <a:r>
              <a:rPr kumimoji="0" lang="en-US" altLang="en-US" sz="2000" b="1" i="0" u="none" strike="noStrike" cap="none" normalizeH="0" baseline="3000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th</a:t>
            </a:r>
            <a:r>
              <a:rPr kumimoji="0" lang="en-US" altLang="en-US" sz="2000" b="1" i="0" u="none" strike="noStrike" cap="none" normalizeH="0" baseline="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2026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AB74D686-5379-4258-B8D2-C37FB7FD30D8}"/>
              </a:ext>
            </a:extLst>
          </p:cNvPr>
          <p:cNvSpPr>
            <a:spLocks noChangeArrowheads="1"/>
          </p:cNvSpPr>
          <p:nvPr/>
        </p:nvSpPr>
        <p:spPr bwMode="auto">
          <a:xfrm>
            <a:off x="1996751" y="36389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Rectangle 11">
            <a:extLst>
              <a:ext uri="{FF2B5EF4-FFF2-40B4-BE49-F238E27FC236}">
                <a16:creationId xmlns:a16="http://schemas.microsoft.com/office/drawing/2014/main" id="{741D4A16-D41A-4696-86B1-82203517831E}"/>
              </a:ext>
            </a:extLst>
          </p:cNvPr>
          <p:cNvSpPr>
            <a:spLocks noChangeArrowheads="1"/>
          </p:cNvSpPr>
          <p:nvPr/>
        </p:nvSpPr>
        <p:spPr bwMode="auto">
          <a:xfrm>
            <a:off x="1996751" y="8210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60" name="Picture 3">
            <a:extLst>
              <a:ext uri="{FF2B5EF4-FFF2-40B4-BE49-F238E27FC236}">
                <a16:creationId xmlns:a16="http://schemas.microsoft.com/office/drawing/2014/main" id="{670CAF61-5987-4B43-A1B4-E9FEA8A598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0621" y="313115"/>
            <a:ext cx="1043750" cy="1094344"/>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4" descr="ST Jospeh Logo">
            <a:extLst>
              <a:ext uri="{FF2B5EF4-FFF2-40B4-BE49-F238E27FC236}">
                <a16:creationId xmlns:a16="http://schemas.microsoft.com/office/drawing/2014/main" id="{EE1F495D-B30D-41E3-B81F-185C1FD251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020" y="250645"/>
            <a:ext cx="1182804" cy="1182804"/>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pic>
        <p:nvPicPr>
          <p:cNvPr id="2062" name="Picture 5" descr="Mission Statement with Welsh">
            <a:extLst>
              <a:ext uri="{FF2B5EF4-FFF2-40B4-BE49-F238E27FC236}">
                <a16:creationId xmlns:a16="http://schemas.microsoft.com/office/drawing/2014/main" id="{AFEDC7B4-0430-47B0-95B4-B214A53DEE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01250" y="128393"/>
            <a:ext cx="1570710" cy="157071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9" name="Rectangle 15">
            <a:extLst>
              <a:ext uri="{FF2B5EF4-FFF2-40B4-BE49-F238E27FC236}">
                <a16:creationId xmlns:a16="http://schemas.microsoft.com/office/drawing/2014/main" id="{6916E3B2-A1D3-484C-829C-1277C8E0D0AE}"/>
              </a:ext>
            </a:extLst>
          </p:cNvPr>
          <p:cNvSpPr>
            <a:spLocks noChangeArrowheads="1"/>
          </p:cNvSpPr>
          <p:nvPr/>
        </p:nvSpPr>
        <p:spPr bwMode="auto">
          <a:xfrm>
            <a:off x="1102659" y="2743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16">
            <a:extLst>
              <a:ext uri="{FF2B5EF4-FFF2-40B4-BE49-F238E27FC236}">
                <a16:creationId xmlns:a16="http://schemas.microsoft.com/office/drawing/2014/main" id="{2AFC29E8-B3E0-4519-930E-72A0AC6373D0}"/>
              </a:ext>
            </a:extLst>
          </p:cNvPr>
          <p:cNvSpPr>
            <a:spLocks noChangeArrowheads="1"/>
          </p:cNvSpPr>
          <p:nvPr/>
        </p:nvSpPr>
        <p:spPr bwMode="auto">
          <a:xfrm>
            <a:off x="1102659" y="3200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Arial Black" panose="020B0A04020102020204" pitchFamily="34" charset="0"/>
                <a:ea typeface="Times New Roman" panose="02020603050405020304" pitchFamily="18" charset="0"/>
              </a:rPr>
              <a:t>                           </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18">
            <a:extLst>
              <a:ext uri="{FF2B5EF4-FFF2-40B4-BE49-F238E27FC236}">
                <a16:creationId xmlns:a16="http://schemas.microsoft.com/office/drawing/2014/main" id="{D3DFFD42-5DC5-4767-B4A8-625E713406E3}"/>
              </a:ext>
            </a:extLst>
          </p:cNvPr>
          <p:cNvSpPr>
            <a:spLocks noChangeArrowheads="1"/>
          </p:cNvSpPr>
          <p:nvPr/>
        </p:nvSpPr>
        <p:spPr bwMode="auto">
          <a:xfrm>
            <a:off x="6401004" y="3180547"/>
            <a:ext cx="159530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657850" algn="r"/>
              </a:tabLst>
              <a:defRPr>
                <a:solidFill>
                  <a:schemeClr val="tx1"/>
                </a:solidFill>
                <a:latin typeface="Arial" panose="020B0604020202020204" pitchFamily="34" charset="0"/>
              </a:defRPr>
            </a:lvl1pPr>
            <a:lvl2pPr eaLnBrk="0" fontAlgn="base" hangingPunct="0">
              <a:spcBef>
                <a:spcPct val="0"/>
              </a:spcBef>
              <a:spcAft>
                <a:spcPct val="0"/>
              </a:spcAft>
              <a:tabLst>
                <a:tab pos="5657850" algn="r"/>
              </a:tabLst>
              <a:defRPr>
                <a:solidFill>
                  <a:schemeClr val="tx1"/>
                </a:solidFill>
                <a:latin typeface="Arial" panose="020B0604020202020204" pitchFamily="34" charset="0"/>
              </a:defRPr>
            </a:lvl2pPr>
            <a:lvl3pPr eaLnBrk="0" fontAlgn="base" hangingPunct="0">
              <a:spcBef>
                <a:spcPct val="0"/>
              </a:spcBef>
              <a:spcAft>
                <a:spcPct val="0"/>
              </a:spcAft>
              <a:tabLst>
                <a:tab pos="5657850" algn="r"/>
              </a:tabLst>
              <a:defRPr>
                <a:solidFill>
                  <a:schemeClr val="tx1"/>
                </a:solidFill>
                <a:latin typeface="Arial" panose="020B0604020202020204" pitchFamily="34" charset="0"/>
              </a:defRPr>
            </a:lvl3pPr>
            <a:lvl4pPr eaLnBrk="0" fontAlgn="base" hangingPunct="0">
              <a:spcBef>
                <a:spcPct val="0"/>
              </a:spcBef>
              <a:spcAft>
                <a:spcPct val="0"/>
              </a:spcAft>
              <a:tabLst>
                <a:tab pos="5657850" algn="r"/>
              </a:tabLst>
              <a:defRPr>
                <a:solidFill>
                  <a:schemeClr val="tx1"/>
                </a:solidFill>
                <a:latin typeface="Arial" panose="020B0604020202020204" pitchFamily="34" charset="0"/>
              </a:defRPr>
            </a:lvl4pPr>
            <a:lvl5pPr eaLnBrk="0" fontAlgn="base" hangingPunct="0">
              <a:spcBef>
                <a:spcPct val="0"/>
              </a:spcBef>
              <a:spcAft>
                <a:spcPct val="0"/>
              </a:spcAft>
              <a:tabLst>
                <a:tab pos="5657850" algn="r"/>
              </a:tabLst>
              <a:defRPr>
                <a:solidFill>
                  <a:schemeClr val="tx1"/>
                </a:solidFill>
                <a:latin typeface="Arial" panose="020B0604020202020204" pitchFamily="34" charset="0"/>
              </a:defRPr>
            </a:lvl5pPr>
            <a:lvl6pPr eaLnBrk="0" fontAlgn="base" hangingPunct="0">
              <a:spcBef>
                <a:spcPct val="0"/>
              </a:spcBef>
              <a:spcAft>
                <a:spcPct val="0"/>
              </a:spcAft>
              <a:tabLst>
                <a:tab pos="5657850" algn="r"/>
              </a:tabLst>
              <a:defRPr>
                <a:solidFill>
                  <a:schemeClr val="tx1"/>
                </a:solidFill>
                <a:latin typeface="Arial" panose="020B0604020202020204" pitchFamily="34" charset="0"/>
              </a:defRPr>
            </a:lvl6pPr>
            <a:lvl7pPr eaLnBrk="0" fontAlgn="base" hangingPunct="0">
              <a:spcBef>
                <a:spcPct val="0"/>
              </a:spcBef>
              <a:spcAft>
                <a:spcPct val="0"/>
              </a:spcAft>
              <a:tabLst>
                <a:tab pos="5657850" algn="r"/>
              </a:tabLst>
              <a:defRPr>
                <a:solidFill>
                  <a:schemeClr val="tx1"/>
                </a:solidFill>
                <a:latin typeface="Arial" panose="020B0604020202020204" pitchFamily="34" charset="0"/>
              </a:defRPr>
            </a:lvl7pPr>
            <a:lvl8pPr eaLnBrk="0" fontAlgn="base" hangingPunct="0">
              <a:spcBef>
                <a:spcPct val="0"/>
              </a:spcBef>
              <a:spcAft>
                <a:spcPct val="0"/>
              </a:spcAft>
              <a:tabLst>
                <a:tab pos="5657850" algn="r"/>
              </a:tabLst>
              <a:defRPr>
                <a:solidFill>
                  <a:schemeClr val="tx1"/>
                </a:solidFill>
                <a:latin typeface="Arial" panose="020B0604020202020204" pitchFamily="34" charset="0"/>
              </a:defRPr>
            </a:lvl8pPr>
            <a:lvl9pPr eaLnBrk="0" fontAlgn="base" hangingPunct="0">
              <a:spcBef>
                <a:spcPct val="0"/>
              </a:spcBef>
              <a:spcAft>
                <a:spcPct val="0"/>
              </a:spcAft>
              <a:tabLst>
                <a:tab pos="565785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5657850" algn="r"/>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4" name="AutoShape 63">
            <a:extLst>
              <a:ext uri="{FF2B5EF4-FFF2-40B4-BE49-F238E27FC236}">
                <a16:creationId xmlns:a16="http://schemas.microsoft.com/office/drawing/2014/main" id="{3E2653A1-EA85-419F-9562-A7C7BF00CE24}"/>
              </a:ext>
            </a:extLst>
          </p:cNvPr>
          <p:cNvSpPr>
            <a:spLocks noChangeArrowheads="1"/>
          </p:cNvSpPr>
          <p:nvPr/>
        </p:nvSpPr>
        <p:spPr bwMode="auto">
          <a:xfrm>
            <a:off x="280987" y="1577982"/>
            <a:ext cx="6524625" cy="1240860"/>
          </a:xfrm>
          <a:prstGeom prst="roundRect">
            <a:avLst>
              <a:gd name="adj" fmla="val 24584"/>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round/>
            <a:headEnd/>
            <a:tailEnd/>
          </a:ln>
          <a:effectLst>
            <a:outerShdw blurRad="38100" dist="28398" dir="3806097" algn="ctr" rotWithShape="0">
              <a:srgbClr val="243F60">
                <a:alpha val="50000"/>
              </a:srgbClr>
            </a:outerShdw>
          </a:effectLst>
        </p:spPr>
        <p:txBody>
          <a:bodyPr rot="0" vert="horz" wrap="square" lIns="91440" tIns="91440" rIns="91440" bIns="91440" anchor="t" anchorCtr="0" upright="1">
            <a:noAutofit/>
          </a:bodyPr>
          <a:lstStyle/>
          <a:p>
            <a:pPr algn="ctr"/>
            <a:r>
              <a:rPr lang="en-US" sz="2000" b="1" u="sng" dirty="0">
                <a:effectLst/>
                <a:ea typeface="MS Gothic" panose="020B0609070205080204" pitchFamily="49" charset="-128"/>
                <a:cs typeface="Times New Roman" panose="02020603050405020304" pitchFamily="18" charset="0"/>
              </a:rPr>
              <a:t>School Attendance: 92.4%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Reception: 86.9%   Year 1</a:t>
            </a:r>
            <a:r>
              <a:rPr lang="en-US" sz="2000" dirty="0">
                <a:effectLst/>
                <a:ea typeface="MS Gothic" panose="020B0609070205080204" pitchFamily="49" charset="-128"/>
                <a:cs typeface="Times New Roman" panose="02020603050405020304" pitchFamily="18" charset="0"/>
              </a:rPr>
              <a:t>: 89.2%    </a:t>
            </a:r>
            <a:r>
              <a:rPr lang="en-US" sz="2000" b="1" dirty="0">
                <a:effectLst/>
                <a:ea typeface="MS Gothic" panose="020B0609070205080204" pitchFamily="49" charset="-128"/>
                <a:cs typeface="Times New Roman" panose="02020603050405020304" pitchFamily="18" charset="0"/>
              </a:rPr>
              <a:t>Year 2: </a:t>
            </a:r>
            <a:r>
              <a:rPr lang="en-US" sz="2000" dirty="0">
                <a:effectLst/>
                <a:ea typeface="MS Gothic" panose="020B0609070205080204" pitchFamily="49" charset="-128"/>
                <a:cs typeface="Times New Roman" panose="02020603050405020304" pitchFamily="18" charset="0"/>
              </a:rPr>
              <a:t>95.8%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Year 3: </a:t>
            </a:r>
            <a:r>
              <a:rPr lang="en-US" sz="2000" dirty="0">
                <a:effectLst/>
                <a:ea typeface="MS Gothic" panose="020B0609070205080204" pitchFamily="49" charset="-128"/>
                <a:cs typeface="Times New Roman" panose="02020603050405020304" pitchFamily="18" charset="0"/>
              </a:rPr>
              <a:t>90.6%    </a:t>
            </a:r>
            <a:r>
              <a:rPr lang="en-US" sz="2000" b="1" dirty="0">
                <a:effectLst/>
                <a:ea typeface="MS Gothic" panose="020B0609070205080204" pitchFamily="49" charset="-128"/>
                <a:cs typeface="Times New Roman" panose="02020603050405020304" pitchFamily="18" charset="0"/>
              </a:rPr>
              <a:t>Year 4: </a:t>
            </a:r>
            <a:r>
              <a:rPr lang="en-US" sz="2000" dirty="0">
                <a:effectLst/>
                <a:ea typeface="MS Gothic" panose="020B0609070205080204" pitchFamily="49" charset="-128"/>
                <a:cs typeface="Times New Roman" panose="02020603050405020304" pitchFamily="18" charset="0"/>
              </a:rPr>
              <a:t>91.6%   </a:t>
            </a:r>
            <a:r>
              <a:rPr lang="en-US" sz="2000" b="1" dirty="0">
                <a:effectLst/>
                <a:ea typeface="MS Gothic" panose="020B0609070205080204" pitchFamily="49" charset="-128"/>
                <a:cs typeface="Times New Roman" panose="02020603050405020304" pitchFamily="18" charset="0"/>
              </a:rPr>
              <a:t>Year 5:</a:t>
            </a:r>
            <a:r>
              <a:rPr lang="en-US" sz="2000" dirty="0">
                <a:effectLst/>
                <a:ea typeface="MS Gothic" panose="020B0609070205080204" pitchFamily="49" charset="-128"/>
                <a:cs typeface="Times New Roman" panose="02020603050405020304" pitchFamily="18" charset="0"/>
              </a:rPr>
              <a:t> 96.1%  </a:t>
            </a:r>
            <a:r>
              <a:rPr lang="en-US" sz="2000" b="1" dirty="0">
                <a:effectLst/>
                <a:ea typeface="MS Gothic" panose="020B0609070205080204" pitchFamily="49" charset="-128"/>
                <a:cs typeface="Times New Roman" panose="02020603050405020304" pitchFamily="18" charset="0"/>
              </a:rPr>
              <a:t>Year 6:</a:t>
            </a:r>
            <a:r>
              <a:rPr lang="en-US" sz="2000" dirty="0">
                <a:effectLst/>
                <a:ea typeface="MS Gothic" panose="020B0609070205080204" pitchFamily="49" charset="-128"/>
                <a:cs typeface="Times New Roman" panose="02020603050405020304" pitchFamily="18" charset="0"/>
              </a:rPr>
              <a:t> 95.8%   </a:t>
            </a:r>
            <a:endParaRPr lang="en-GB" sz="2000" dirty="0">
              <a:effectLst/>
              <a:ea typeface="MS Gothic" panose="020B0609070205080204" pitchFamily="49" charset="-128"/>
              <a:cs typeface="Times New Roman" panose="02020603050405020304" pitchFamily="18" charset="0"/>
            </a:endParaRPr>
          </a:p>
        </p:txBody>
      </p:sp>
      <p:sp>
        <p:nvSpPr>
          <p:cNvPr id="25" name="Text Box 114">
            <a:extLst>
              <a:ext uri="{FF2B5EF4-FFF2-40B4-BE49-F238E27FC236}">
                <a16:creationId xmlns:a16="http://schemas.microsoft.com/office/drawing/2014/main" id="{22DFD36E-04AF-466E-80A3-3E546EA3994B}"/>
              </a:ext>
            </a:extLst>
          </p:cNvPr>
          <p:cNvSpPr txBox="1">
            <a:spLocks noChangeArrowheads="1"/>
          </p:cNvSpPr>
          <p:nvPr/>
        </p:nvSpPr>
        <p:spPr bwMode="auto">
          <a:xfrm>
            <a:off x="7080384" y="1562067"/>
            <a:ext cx="2495550" cy="125677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0" tIns="0" rIns="0" bIns="0" anchor="t" anchorCtr="0" upright="1">
            <a:noAutofit/>
          </a:bodyPr>
          <a:lstStyle/>
          <a:p>
            <a:pPr>
              <a:lnSpc>
                <a:spcPct val="110000"/>
              </a:lnSpc>
              <a:spcAft>
                <a:spcPts val="600"/>
              </a:spcAft>
            </a:pPr>
            <a:r>
              <a:rPr lang="en-US" sz="1000" b="1" dirty="0">
                <a:solidFill>
                  <a:srgbClr val="002060"/>
                </a:solidFill>
                <a:effectLst/>
                <a:latin typeface="Trebuchet MS" panose="020B0603020202020204" pitchFamily="34" charset="0"/>
                <a:ea typeface="MS Gothic" panose="020B0609070205080204" pitchFamily="49" charset="-128"/>
                <a:cs typeface="Times New Roman" panose="02020603050405020304" pitchFamily="18" charset="0"/>
              </a:rPr>
              <a:t>    </a:t>
            </a:r>
            <a:r>
              <a:rPr lang="en-US" sz="1400" b="1" dirty="0">
                <a:effectLst/>
                <a:ea typeface="MS Gothic" panose="020B0609070205080204" pitchFamily="49" charset="-128"/>
                <a:cs typeface="Times New Roman" panose="02020603050405020304" pitchFamily="18" charset="0"/>
              </a:rPr>
              <a:t>Winning Class  for </a:t>
            </a:r>
            <a:r>
              <a:rPr lang="en-US" sz="1400" b="1" dirty="0">
                <a:ea typeface="MS Gothic" panose="020B0609070205080204" pitchFamily="49" charset="-128"/>
                <a:cs typeface="Times New Roman" panose="02020603050405020304" pitchFamily="18" charset="0"/>
              </a:rPr>
              <a:t>Attendance</a:t>
            </a:r>
            <a:r>
              <a:rPr lang="en-US" sz="1400" b="1" dirty="0">
                <a:effectLst/>
                <a:ea typeface="MS Gothic" panose="020B0609070205080204" pitchFamily="49" charset="-128"/>
                <a:cs typeface="Times New Roman" panose="02020603050405020304" pitchFamily="18" charset="0"/>
              </a:rPr>
              <a:t>: </a:t>
            </a:r>
            <a:endParaRPr lang="en-GB" sz="14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400" b="1" dirty="0">
                <a:effectLst/>
                <a:ea typeface="MS Gothic" panose="020B0609070205080204" pitchFamily="49" charset="-128"/>
                <a:cs typeface="Times New Roman" panose="02020603050405020304" pitchFamily="18" charset="0"/>
              </a:rPr>
              <a:t>      </a:t>
            </a:r>
            <a:r>
              <a:rPr lang="en-US" sz="2400" b="1" dirty="0">
                <a:effectLst/>
                <a:ea typeface="MS Gothic" panose="020B0609070205080204" pitchFamily="49" charset="-128"/>
                <a:cs typeface="Times New Roman" panose="02020603050405020304" pitchFamily="18" charset="0"/>
              </a:rPr>
              <a:t>Year 5:  </a:t>
            </a:r>
            <a:r>
              <a:rPr lang="en-US" sz="2400" b="1" dirty="0">
                <a:ea typeface="MS Gothic" panose="020B0609070205080204" pitchFamily="49" charset="-128"/>
                <a:cs typeface="Times New Roman" panose="02020603050405020304" pitchFamily="18" charset="0"/>
              </a:rPr>
              <a:t>96.1</a:t>
            </a:r>
            <a:r>
              <a:rPr lang="en-US" sz="2400" b="1" dirty="0">
                <a:effectLst/>
                <a:ea typeface="MS Gothic" panose="020B0609070205080204" pitchFamily="49" charset="-128"/>
                <a:cs typeface="Times New Roman" panose="02020603050405020304" pitchFamily="18" charset="0"/>
              </a:rPr>
              <a:t>%</a:t>
            </a:r>
          </a:p>
          <a:p>
            <a:pPr>
              <a:lnSpc>
                <a:spcPct val="110000"/>
              </a:lnSpc>
              <a:spcAft>
                <a:spcPts val="600"/>
              </a:spcAft>
            </a:pPr>
            <a:r>
              <a:rPr lang="en-US" sz="2400" b="1" dirty="0">
                <a:ea typeface="MS Gothic" panose="020B0609070205080204" pitchFamily="49" charset="-128"/>
                <a:cs typeface="Times New Roman" panose="02020603050405020304" pitchFamily="18" charset="0"/>
              </a:rPr>
              <a:t>             </a:t>
            </a:r>
            <a:r>
              <a:rPr lang="en-US" sz="1600" b="1" dirty="0">
                <a:ea typeface="MS Gothic" panose="020B0609070205080204" pitchFamily="49" charset="-128"/>
                <a:cs typeface="Times New Roman" panose="02020603050405020304" pitchFamily="18" charset="0"/>
              </a:rPr>
              <a:t>Da </a:t>
            </a:r>
            <a:r>
              <a:rPr lang="en-US" sz="1600" b="1" dirty="0" err="1">
                <a:ea typeface="MS Gothic" panose="020B0609070205080204" pitchFamily="49" charset="-128"/>
                <a:cs typeface="Times New Roman" panose="02020603050405020304" pitchFamily="18" charset="0"/>
              </a:rPr>
              <a:t>iawn</a:t>
            </a:r>
            <a:r>
              <a:rPr lang="en-US" sz="1600" b="1" dirty="0">
                <a:ea typeface="MS Gothic" panose="020B0609070205080204" pitchFamily="49" charset="-128"/>
                <a:cs typeface="Times New Roman" panose="02020603050405020304" pitchFamily="18" charset="0"/>
              </a:rPr>
              <a:t>!</a:t>
            </a:r>
            <a:r>
              <a:rPr lang="en-US" sz="1600" dirty="0">
                <a:effectLst/>
                <a:ea typeface="MS Gothic" panose="020B0609070205080204" pitchFamily="49" charset="-128"/>
                <a:cs typeface="Times New Roman" panose="02020603050405020304" pitchFamily="18" charset="0"/>
              </a:rPr>
              <a:t>              </a:t>
            </a:r>
            <a:endParaRPr lang="en-GB" sz="16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1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rPr>
              <a:t> </a:t>
            </a:r>
            <a:endParaRPr lang="en-GB" sz="10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28" name="Text Box 74">
            <a:extLst>
              <a:ext uri="{FF2B5EF4-FFF2-40B4-BE49-F238E27FC236}">
                <a16:creationId xmlns:a16="http://schemas.microsoft.com/office/drawing/2014/main" id="{0D2887F9-8663-4C55-AB89-93A0BEF6598D}"/>
              </a:ext>
            </a:extLst>
          </p:cNvPr>
          <p:cNvSpPr txBox="1">
            <a:spLocks noChangeArrowheads="1"/>
          </p:cNvSpPr>
          <p:nvPr/>
        </p:nvSpPr>
        <p:spPr bwMode="auto">
          <a:xfrm>
            <a:off x="228599" y="2930865"/>
            <a:ext cx="9641542" cy="36764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91440" tIns="0" rIns="91440" bIns="0" anchor="t" anchorCtr="0" upright="1">
            <a:noAutofit/>
          </a:bodyPr>
          <a:lstStyle/>
          <a:p>
            <a:pPr>
              <a:spcAft>
                <a:spcPts val="1000"/>
              </a:spcAft>
            </a:pPr>
            <a:r>
              <a:rPr lang="en-GB" sz="1100" b="1" i="1" dirty="0">
                <a:solidFill>
                  <a:srgbClr val="FFFFFF"/>
                </a:solidFill>
                <a:effectLst/>
                <a:latin typeface="Century Gothic" panose="020B0502020202020204" pitchFamily="34" charset="0"/>
                <a:ea typeface="MS Gothic" panose="020B0609070205080204" pitchFamily="49" charset="-128"/>
                <a:cs typeface="Times New Roman" panose="02020603050405020304" pitchFamily="18" charset="0"/>
              </a:rPr>
              <a:t> </a:t>
            </a:r>
            <a:r>
              <a:rPr lang="en-US" sz="2000" b="1" i="1" u="sng" dirty="0">
                <a:effectLst/>
                <a:ea typeface="MS Gothic" panose="020B0609070205080204" pitchFamily="49" charset="-128"/>
                <a:cs typeface="Times New Roman" panose="02020603050405020304" pitchFamily="18" charset="0"/>
              </a:rPr>
              <a:t>Upcoming dates:</a:t>
            </a:r>
            <a:endParaRPr lang="en-GB" sz="2000" dirty="0">
              <a:effectLst/>
              <a:ea typeface="MS Gothic" panose="020B0609070205080204" pitchFamily="49" charset="-128"/>
              <a:cs typeface="Times New Roman" panose="02020603050405020304" pitchFamily="18" charset="0"/>
            </a:endParaRPr>
          </a:p>
          <a:p>
            <a:r>
              <a:rPr lang="en-US" sz="2000" b="1" i="1" u="none" strike="noStrike" dirty="0">
                <a:effectLst/>
                <a:ea typeface="MS Gothic" panose="020B0609070205080204" pitchFamily="49" charset="-128"/>
                <a:cs typeface="Times New Roman" panose="02020603050405020304" pitchFamily="18" charset="0"/>
              </a:rPr>
              <a:t> </a:t>
            </a:r>
            <a:r>
              <a:rPr lang="en-GB" sz="2000" b="1" u="sng" dirty="0">
                <a:effectLst/>
                <a:ea typeface="Times New Roman" panose="02020603050405020304" pitchFamily="18" charset="0"/>
                <a:cs typeface="Times New Roman" panose="02020603050405020304" pitchFamily="18" charset="0"/>
              </a:rPr>
              <a:t>Thursday 7</a:t>
            </a:r>
            <a:r>
              <a:rPr lang="en-GB" sz="2000" b="1" u="sng" baseline="30000" dirty="0">
                <a:effectLst/>
                <a:ea typeface="Times New Roman" panose="02020603050405020304" pitchFamily="18" charset="0"/>
                <a:cs typeface="Times New Roman" panose="02020603050405020304" pitchFamily="18" charset="0"/>
              </a:rPr>
              <a:t>th</a:t>
            </a:r>
            <a:r>
              <a:rPr lang="en-GB" sz="2000" b="1" u="sng" dirty="0">
                <a:effectLst/>
                <a:ea typeface="Times New Roman" panose="02020603050405020304" pitchFamily="18" charset="0"/>
                <a:cs typeface="Times New Roman" panose="02020603050405020304" pitchFamily="18" charset="0"/>
              </a:rPr>
              <a:t> May  </a:t>
            </a:r>
            <a:r>
              <a:rPr lang="en-GB" sz="2000" b="1" dirty="0">
                <a:effectLst/>
                <a:ea typeface="Times New Roman" panose="02020603050405020304" pitchFamily="18" charset="0"/>
                <a:cs typeface="Times New Roman" panose="02020603050405020304" pitchFamily="18" charset="0"/>
              </a:rPr>
              <a:t>Image Theatre in school ‘Dr Dolittle’</a:t>
            </a:r>
          </a:p>
          <a:p>
            <a:endParaRPr lang="en-GB" sz="2000" dirty="0">
              <a:effectLst/>
              <a:ea typeface="MS Gothic" panose="020B0609070205080204" pitchFamily="49" charset="-128"/>
              <a:cs typeface="Times New Roman" panose="02020603050405020304" pitchFamily="18" charset="0"/>
            </a:endParaRPr>
          </a:p>
          <a:p>
            <a:r>
              <a:rPr lang="en-GB" sz="2000" b="1" u="none" strike="noStrike" dirty="0">
                <a:effectLst/>
                <a:ea typeface="Times New Roman" panose="02020603050405020304" pitchFamily="18" charset="0"/>
                <a:cs typeface="Times New Roman" panose="02020603050405020304" pitchFamily="18" charset="0"/>
              </a:rPr>
              <a:t> </a:t>
            </a:r>
            <a:r>
              <a:rPr lang="en-GB" sz="2000" b="1" u="sng" dirty="0">
                <a:effectLst/>
                <a:ea typeface="Times New Roman" panose="02020603050405020304" pitchFamily="18" charset="0"/>
                <a:cs typeface="Times New Roman" panose="02020603050405020304" pitchFamily="18" charset="0"/>
              </a:rPr>
              <a:t>Friday 8</a:t>
            </a:r>
            <a:r>
              <a:rPr lang="en-GB" sz="2000" b="1" u="sng" baseline="30000" dirty="0">
                <a:effectLst/>
                <a:ea typeface="Times New Roman" panose="02020603050405020304" pitchFamily="18" charset="0"/>
                <a:cs typeface="Times New Roman" panose="02020603050405020304" pitchFamily="18" charset="0"/>
              </a:rPr>
              <a:t>th</a:t>
            </a:r>
            <a:r>
              <a:rPr lang="en-GB" sz="2000" b="1" u="sng" dirty="0">
                <a:effectLst/>
                <a:ea typeface="Times New Roman" panose="02020603050405020304" pitchFamily="18" charset="0"/>
                <a:cs typeface="Times New Roman" panose="02020603050405020304" pitchFamily="18" charset="0"/>
              </a:rPr>
              <a:t> May  </a:t>
            </a:r>
            <a:r>
              <a:rPr lang="en-GB" sz="2000" b="1" u="none" strike="noStrike" dirty="0">
                <a:effectLst/>
                <a:ea typeface="Times New Roman" panose="02020603050405020304" pitchFamily="18" charset="0"/>
                <a:cs typeface="Times New Roman" panose="02020603050405020304" pitchFamily="18" charset="0"/>
              </a:rPr>
              <a:t>Eco Day! David Attenborough's 100th Birthday &amp; World Earth Day</a:t>
            </a:r>
          </a:p>
          <a:p>
            <a:endParaRPr lang="en-GB" sz="2000" b="1" u="none" strike="noStrike" dirty="0">
              <a:effectLst/>
              <a:ea typeface="Times New Roman" panose="02020603050405020304" pitchFamily="18" charset="0"/>
              <a:cs typeface="Times New Roman" panose="02020603050405020304" pitchFamily="18" charset="0"/>
            </a:endParaRPr>
          </a:p>
          <a:p>
            <a:r>
              <a:rPr lang="en-GB" sz="2000" b="1" u="sng" dirty="0">
                <a:ea typeface="Times New Roman" panose="02020603050405020304" pitchFamily="18" charset="0"/>
                <a:cs typeface="Times New Roman" panose="02020603050405020304" pitchFamily="18" charset="0"/>
              </a:rPr>
              <a:t> Friday 15</a:t>
            </a:r>
            <a:r>
              <a:rPr lang="en-GB" sz="2000" b="1" u="sng" baseline="30000" dirty="0">
                <a:ea typeface="Times New Roman" panose="02020603050405020304" pitchFamily="18" charset="0"/>
                <a:cs typeface="Times New Roman" panose="02020603050405020304" pitchFamily="18" charset="0"/>
              </a:rPr>
              <a:t>th</a:t>
            </a:r>
            <a:r>
              <a:rPr lang="en-GB" sz="2000" b="1" u="sng" dirty="0">
                <a:ea typeface="Times New Roman" panose="02020603050405020304" pitchFamily="18" charset="0"/>
                <a:cs typeface="Times New Roman" panose="02020603050405020304" pitchFamily="18" charset="0"/>
              </a:rPr>
              <a:t> May </a:t>
            </a:r>
            <a:r>
              <a:rPr lang="en-GB" sz="2000" b="1" dirty="0">
                <a:ea typeface="Times New Roman" panose="02020603050405020304" pitchFamily="18" charset="0"/>
                <a:cs typeface="Times New Roman" panose="02020603050405020304" pitchFamily="18" charset="0"/>
              </a:rPr>
              <a:t>Friends of St Joseph’s invite parents in to help around the school &amp; yard with ‘jobs’</a:t>
            </a:r>
          </a:p>
          <a:p>
            <a:endParaRPr lang="en-GB" sz="2000" b="1" dirty="0">
              <a:ea typeface="Times New Roman" panose="02020603050405020304" pitchFamily="18" charset="0"/>
              <a:cs typeface="Times New Roman" panose="02020603050405020304" pitchFamily="18" charset="0"/>
            </a:endParaRPr>
          </a:p>
          <a:p>
            <a:r>
              <a:rPr lang="en-GB" sz="2000" b="1" u="sng" dirty="0">
                <a:ea typeface="Times New Roman" panose="02020603050405020304" pitchFamily="18" charset="0"/>
                <a:cs typeface="Times New Roman" panose="02020603050405020304" pitchFamily="18" charset="0"/>
              </a:rPr>
              <a:t> Friday 22</a:t>
            </a:r>
            <a:r>
              <a:rPr lang="en-GB" sz="2000" b="1" u="sng" baseline="30000" dirty="0">
                <a:ea typeface="Times New Roman" panose="02020603050405020304" pitchFamily="18" charset="0"/>
                <a:cs typeface="Times New Roman" panose="02020603050405020304" pitchFamily="18" charset="0"/>
              </a:rPr>
              <a:t>nd</a:t>
            </a:r>
            <a:r>
              <a:rPr lang="en-GB" sz="2000" b="1" u="sng" dirty="0">
                <a:ea typeface="Times New Roman" panose="02020603050405020304" pitchFamily="18" charset="0"/>
                <a:cs typeface="Times New Roman" panose="02020603050405020304" pitchFamily="18" charset="0"/>
              </a:rPr>
              <a:t> May </a:t>
            </a:r>
            <a:r>
              <a:rPr lang="en-GB" sz="2000" b="1" dirty="0">
                <a:ea typeface="Times New Roman" panose="02020603050405020304" pitchFamily="18" charset="0"/>
                <a:cs typeface="Times New Roman" panose="02020603050405020304" pitchFamily="18" charset="0"/>
              </a:rPr>
              <a:t>World Day for Culture &amp; Dialogue -wear national costume or flag colours</a:t>
            </a:r>
          </a:p>
          <a:p>
            <a:r>
              <a:rPr lang="en-GB" sz="2000" b="1" u="sng" dirty="0">
                <a:effectLst/>
                <a:ea typeface="Times New Roman" panose="02020603050405020304" pitchFamily="18" charset="0"/>
                <a:cs typeface="Times New Roman" panose="02020603050405020304" pitchFamily="18" charset="0"/>
              </a:rPr>
              <a:t> Friday 19</a:t>
            </a:r>
            <a:r>
              <a:rPr lang="en-GB" sz="2000" b="1" u="sng" baseline="30000" dirty="0">
                <a:effectLst/>
                <a:ea typeface="Times New Roman" panose="02020603050405020304" pitchFamily="18" charset="0"/>
                <a:cs typeface="Times New Roman" panose="02020603050405020304" pitchFamily="18" charset="0"/>
              </a:rPr>
              <a:t>th</a:t>
            </a:r>
            <a:r>
              <a:rPr lang="en-GB" sz="2000" b="1" u="sng" dirty="0">
                <a:effectLst/>
                <a:ea typeface="Times New Roman" panose="02020603050405020304" pitchFamily="18" charset="0"/>
                <a:cs typeface="Times New Roman" panose="02020603050405020304" pitchFamily="18" charset="0"/>
              </a:rPr>
              <a:t> June </a:t>
            </a:r>
            <a:r>
              <a:rPr lang="en-GB" sz="2000" b="1" dirty="0">
                <a:effectLst/>
                <a:ea typeface="Times New Roman" panose="02020603050405020304" pitchFamily="18" charset="0"/>
                <a:cs typeface="Times New Roman" panose="02020603050405020304" pitchFamily="18" charset="0"/>
              </a:rPr>
              <a:t>Sports Day (a.m.) &amp; Gaelic Football Festival all day (more info to come)</a:t>
            </a:r>
            <a:endParaRPr lang="en-GB" sz="2000" dirty="0">
              <a:effectLst/>
              <a:ea typeface="MS Gothic" panose="020B0609070205080204" pitchFamily="49" charset="-128"/>
              <a:cs typeface="Times New Roman" panose="02020603050405020304" pitchFamily="18" charset="0"/>
            </a:endParaRPr>
          </a:p>
          <a:p>
            <a:r>
              <a:rPr lang="en-GB" sz="2000" b="1" dirty="0">
                <a:effectLst/>
                <a:ea typeface="Times New Roman" panose="02020603050405020304" pitchFamily="18" charset="0"/>
                <a:cs typeface="Times New Roman" panose="02020603050405020304" pitchFamily="18" charset="0"/>
              </a:rPr>
              <a:t> </a:t>
            </a:r>
            <a:r>
              <a:rPr lang="en-GB" sz="2000" b="1" u="sng" dirty="0">
                <a:effectLst/>
                <a:ea typeface="Times New Roman" panose="02020603050405020304" pitchFamily="18" charset="0"/>
                <a:cs typeface="Times New Roman" panose="02020603050405020304" pitchFamily="18" charset="0"/>
              </a:rPr>
              <a:t>Friday 19</a:t>
            </a:r>
            <a:r>
              <a:rPr lang="en-GB" sz="2000" b="1" u="sng" baseline="30000" dirty="0">
                <a:effectLst/>
                <a:ea typeface="Times New Roman" panose="02020603050405020304" pitchFamily="18" charset="0"/>
                <a:cs typeface="Times New Roman" panose="02020603050405020304" pitchFamily="18" charset="0"/>
              </a:rPr>
              <a:t>th</a:t>
            </a:r>
            <a:r>
              <a:rPr lang="en-GB" sz="2000" b="1" u="sng" dirty="0">
                <a:effectLst/>
                <a:ea typeface="Times New Roman" panose="02020603050405020304" pitchFamily="18" charset="0"/>
                <a:cs typeface="Times New Roman" panose="02020603050405020304" pitchFamily="18" charset="0"/>
              </a:rPr>
              <a:t> June </a:t>
            </a:r>
            <a:r>
              <a:rPr lang="en-GB" sz="2000" b="1" dirty="0">
                <a:effectLst/>
                <a:ea typeface="Times New Roman" panose="02020603050405020304" pitchFamily="18" charset="0"/>
                <a:cs typeface="Times New Roman" panose="02020603050405020304" pitchFamily="18" charset="0"/>
              </a:rPr>
              <a:t>Sunflower Day (theme to be decided by the pupils)</a:t>
            </a:r>
            <a:r>
              <a:rPr lang="en-GB" sz="2000" b="1" dirty="0">
                <a:solidFill>
                  <a:srgbClr val="C00000"/>
                </a:solidFill>
                <a:ea typeface="MS Gothic" panose="020B0609070205080204" pitchFamily="49" charset="-128"/>
                <a:cs typeface="Times New Roman" panose="02020603050405020304" pitchFamily="18" charset="0"/>
              </a:rPr>
              <a:t> </a:t>
            </a:r>
            <a:endParaRPr lang="en-GB" sz="2000" dirty="0">
              <a:solidFill>
                <a:srgbClr val="C00000"/>
              </a:solidFill>
              <a:effectLst/>
              <a:ea typeface="MS Gothic" panose="020B0609070205080204" pitchFamily="49" charset="-128"/>
              <a:cs typeface="Times New Roman" panose="02020603050405020304" pitchFamily="18" charset="0"/>
            </a:endParaRPr>
          </a:p>
          <a:p>
            <a:r>
              <a:rPr lang="en-GB" sz="2400" b="1" dirty="0">
                <a:solidFill>
                  <a:srgbClr val="FFFFFF"/>
                </a:solidFill>
                <a:effectLst/>
                <a:ea typeface="Times New Roman" panose="02020603050405020304" pitchFamily="18" charset="0"/>
                <a:cs typeface="Times New Roman" panose="02020603050405020304" pitchFamily="18" charset="0"/>
              </a:rPr>
              <a:t> </a:t>
            </a:r>
            <a:endParaRPr lang="en-GB" sz="2400" dirty="0">
              <a:effectLst/>
              <a:ea typeface="MS Gothic" panose="020B0609070205080204" pitchFamily="49" charset="-128"/>
              <a:cs typeface="Times New Roman" panose="02020603050405020304" pitchFamily="18" charset="0"/>
            </a:endParaRPr>
          </a:p>
        </p:txBody>
      </p:sp>
      <p:sp>
        <p:nvSpPr>
          <p:cNvPr id="22" name="TextBox 21">
            <a:extLst>
              <a:ext uri="{FF2B5EF4-FFF2-40B4-BE49-F238E27FC236}">
                <a16:creationId xmlns:a16="http://schemas.microsoft.com/office/drawing/2014/main" id="{90CED976-FF39-4040-B025-3BC4F0780790}"/>
              </a:ext>
            </a:extLst>
          </p:cNvPr>
          <p:cNvSpPr txBox="1"/>
          <p:nvPr/>
        </p:nvSpPr>
        <p:spPr>
          <a:xfrm>
            <a:off x="10001250" y="1934604"/>
            <a:ext cx="1996026" cy="473975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GB" b="1" dirty="0"/>
              <a:t>   Our Virtues for </a:t>
            </a:r>
          </a:p>
          <a:p>
            <a:r>
              <a:rPr lang="en-GB" b="1" dirty="0"/>
              <a:t>  April &amp; May are:</a:t>
            </a:r>
          </a:p>
          <a:p>
            <a:endParaRPr lang="en-GB" dirty="0"/>
          </a:p>
          <a:p>
            <a:endParaRPr lang="en-GB" dirty="0"/>
          </a:p>
          <a:p>
            <a:endParaRPr lang="en-GB" dirty="0"/>
          </a:p>
          <a:p>
            <a:endParaRPr lang="en-GB" dirty="0"/>
          </a:p>
          <a:p>
            <a:endParaRPr lang="en-GB" dirty="0"/>
          </a:p>
          <a:p>
            <a:r>
              <a:rPr lang="en-GB" sz="1600" dirty="0"/>
              <a:t>We are growing to know and be </a:t>
            </a:r>
            <a:r>
              <a:rPr lang="en-GB" sz="1600" b="1" dirty="0"/>
              <a:t>grateful</a:t>
            </a:r>
            <a:r>
              <a:rPr lang="en-GB" sz="1600" dirty="0"/>
              <a:t> for our own gifts, for the gift of other people, and for the blessings of each day; and developing  to the full so that  we can be </a:t>
            </a:r>
            <a:r>
              <a:rPr lang="en-GB" sz="1600" b="1" dirty="0"/>
              <a:t>generous</a:t>
            </a:r>
            <a:r>
              <a:rPr lang="en-GB" sz="1600" dirty="0"/>
              <a:t> with our gifts, in the service of others.</a:t>
            </a:r>
            <a:endParaRPr lang="en-GB" dirty="0"/>
          </a:p>
        </p:txBody>
      </p:sp>
      <p:pic>
        <p:nvPicPr>
          <p:cNvPr id="17" name="Picture 16">
            <a:extLst>
              <a:ext uri="{FF2B5EF4-FFF2-40B4-BE49-F238E27FC236}">
                <a16:creationId xmlns:a16="http://schemas.microsoft.com/office/drawing/2014/main" id="{1C32A396-1A00-40B4-AC3D-5221121310BB}"/>
              </a:ext>
            </a:extLst>
          </p:cNvPr>
          <p:cNvPicPr>
            <a:picLocks noChangeAspect="1"/>
          </p:cNvPicPr>
          <p:nvPr/>
        </p:nvPicPr>
        <p:blipFill>
          <a:blip r:embed="rId5"/>
          <a:stretch>
            <a:fillRect/>
          </a:stretch>
        </p:blipFill>
        <p:spPr>
          <a:xfrm>
            <a:off x="10408142" y="2561188"/>
            <a:ext cx="1163818" cy="1238717"/>
          </a:xfrm>
          <a:prstGeom prst="rect">
            <a:avLst/>
          </a:prstGeom>
        </p:spPr>
      </p:pic>
    </p:spTree>
    <p:extLst>
      <p:ext uri="{BB962C8B-B14F-4D97-AF65-F5344CB8AC3E}">
        <p14:creationId xmlns:p14="http://schemas.microsoft.com/office/powerpoint/2010/main" val="39910817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38F25D-FF5E-42A5-B504-B4C4470EB3F2}"/>
              </a:ext>
            </a:extLst>
          </p:cNvPr>
          <p:cNvSpPr txBox="1"/>
          <p:nvPr/>
        </p:nvSpPr>
        <p:spPr>
          <a:xfrm>
            <a:off x="4235675" y="180678"/>
            <a:ext cx="6097554" cy="523220"/>
          </a:xfrm>
          <a:prstGeom prst="rect">
            <a:avLst/>
          </a:prstGeom>
          <a:noFill/>
        </p:spPr>
        <p:txBody>
          <a:bodyPr wrap="square">
            <a:spAutoFit/>
          </a:bodyPr>
          <a:lstStyle/>
          <a:p>
            <a:pPr fontAlgn="base"/>
            <a:r>
              <a:rPr lang="en-GB" sz="2800" b="1"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Updates of the week:</a:t>
            </a:r>
            <a:endParaRPr lang="en-GB" sz="28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4" name="TextBox 3">
            <a:extLst>
              <a:ext uri="{FF2B5EF4-FFF2-40B4-BE49-F238E27FC236}">
                <a16:creationId xmlns:a16="http://schemas.microsoft.com/office/drawing/2014/main" id="{DC381D16-5B88-48ED-89D0-B41A70E773C4}"/>
              </a:ext>
            </a:extLst>
          </p:cNvPr>
          <p:cNvSpPr txBox="1"/>
          <p:nvPr/>
        </p:nvSpPr>
        <p:spPr>
          <a:xfrm>
            <a:off x="696870" y="683538"/>
            <a:ext cx="11763375" cy="1126847"/>
          </a:xfrm>
          <a:prstGeom prst="rect">
            <a:avLst/>
          </a:prstGeom>
          <a:noFill/>
        </p:spPr>
        <p:txBody>
          <a:bodyPr wrap="square">
            <a:spAutoFit/>
          </a:bodyPr>
          <a:lstStyle/>
          <a:p>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 our school </a:t>
            </a:r>
            <a:r>
              <a:rPr lang="en-GB" b="1"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website important dates are on the calendar and p</a:t>
            </a:r>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hotos are on the ‘News &amp; Events’ area.</a:t>
            </a:r>
          </a:p>
          <a:p>
            <a:pPr algn="ctr"/>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https://www.stjosephscatholicps-swansea.co.uk/</a:t>
            </a:r>
            <a:endParaRPr lang="en-GB" b="1"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r>
              <a:rPr lang="en-GB" sz="1800" b="1"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pPr fontAlgn="base">
              <a:lnSpc>
                <a:spcPts val="1500"/>
              </a:lnSpc>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5" name="TextBox 4">
            <a:extLst>
              <a:ext uri="{FF2B5EF4-FFF2-40B4-BE49-F238E27FC236}">
                <a16:creationId xmlns:a16="http://schemas.microsoft.com/office/drawing/2014/main" id="{A00F20DF-9CED-428E-966A-D1F2E882B88C}"/>
              </a:ext>
            </a:extLst>
          </p:cNvPr>
          <p:cNvSpPr txBox="1"/>
          <p:nvPr/>
        </p:nvSpPr>
        <p:spPr>
          <a:xfrm>
            <a:off x="416859" y="1356638"/>
            <a:ext cx="11358282" cy="5106526"/>
          </a:xfrm>
          <a:prstGeom prst="rect">
            <a:avLst/>
          </a:prstGeom>
          <a:noFill/>
        </p:spPr>
        <p:txBody>
          <a:bodyPr wrap="square">
            <a:spAutoFit/>
          </a:bodyPr>
          <a:lstStyle/>
          <a:p>
            <a:pPr fontAlgn="base">
              <a:lnSpc>
                <a:spcPts val="1500"/>
              </a:lnSpc>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Year 6 have been presented with their leavers’ hoodies for their </a:t>
            </a:r>
          </a:p>
          <a:p>
            <a:pPr fontAlgn="base">
              <a:lnSpc>
                <a:spcPts val="1500"/>
              </a:lnSpc>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last term. The hoodies are a gift from the school. </a:t>
            </a:r>
          </a:p>
          <a:p>
            <a:pPr fontAlgn="base">
              <a:lnSpc>
                <a:spcPts val="1500"/>
              </a:lnSpc>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They seemed very happy with them!</a:t>
            </a:r>
          </a:p>
          <a:p>
            <a:pPr fontAlgn="base">
              <a:lnSpc>
                <a:spcPts val="1500"/>
              </a:lnSpc>
            </a:pPr>
            <a:endParaRPr lang="en-GB" dirty="0">
              <a:solidFill>
                <a:srgbClr val="000000"/>
              </a:solidFill>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pPr fontAlgn="base">
              <a:lnSpc>
                <a:spcPts val="1500"/>
              </a:lnSpc>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pPr fontAlgn="base">
              <a:lnSpc>
                <a:spcPts val="1500"/>
              </a:lnSpc>
            </a:pPr>
            <a:endParaRPr lang="en-US" sz="1800" b="1"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b="1" dirty="0">
              <a:solidFill>
                <a:srgbClr val="000000"/>
              </a:solidFill>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sz="1800" b="1"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b="1" dirty="0">
              <a:solidFill>
                <a:srgbClr val="000000"/>
              </a:solidFill>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sz="1800" b="1"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r>
              <a:rPr lang="en-US" sz="1800" b="1"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                                                                                        </a:t>
            </a:r>
          </a:p>
          <a:p>
            <a:pPr fontAlgn="base">
              <a:lnSpc>
                <a:spcPts val="1500"/>
              </a:lnSpc>
            </a:pPr>
            <a:r>
              <a:rPr lang="en-US" b="1"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a:t>
            </a:r>
            <a:r>
              <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Huge thanks to Mr. Maddock for leading the ‘Developing PE skills </a:t>
            </a:r>
          </a:p>
          <a:p>
            <a:pPr fontAlgn="base">
              <a:lnSpc>
                <a:spcPts val="1500"/>
              </a:lnSpc>
            </a:pPr>
            <a:r>
              <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                                                                                    using small sided games’ course last Saturday. We really appreciate him </a:t>
            </a:r>
          </a:p>
          <a:p>
            <a:pPr fontAlgn="base">
              <a:lnSpc>
                <a:spcPts val="1500"/>
              </a:lnSpc>
            </a:pPr>
            <a:r>
              <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                                                                                    giving up his time and thank you to staff, parents and pupils – both past </a:t>
            </a:r>
          </a:p>
          <a:p>
            <a:pPr fontAlgn="base">
              <a:lnSpc>
                <a:spcPts val="1500"/>
              </a:lnSpc>
            </a:pPr>
            <a:r>
              <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                                                                                    &amp; present- who came and took part. </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pPr fontAlgn="base">
              <a:lnSpc>
                <a:spcPts val="1500"/>
              </a:lnSpc>
            </a:pPr>
            <a:endPar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endPar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a:p>
            <a:pPr fontAlgn="base">
              <a:lnSpc>
                <a:spcPts val="1500"/>
              </a:lnSpc>
            </a:pP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Image Theatre are visiting us on Thursday 7</a:t>
            </a:r>
            <a:r>
              <a:rPr lang="en-US" baseline="30000"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th</a:t>
            </a: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a:t>
            </a:r>
          </a:p>
          <a:p>
            <a:pPr fontAlgn="base">
              <a:lnSpc>
                <a:spcPts val="1500"/>
              </a:lnSpc>
            </a:pP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May to put on their latest play, ‘Dr Dolittle.’</a:t>
            </a:r>
          </a:p>
          <a:p>
            <a:pPr fontAlgn="base">
              <a:lnSpc>
                <a:spcPts val="1500"/>
              </a:lnSpc>
            </a:pP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There will be a £2 cost per child to enable us to </a:t>
            </a:r>
          </a:p>
          <a:p>
            <a:pPr fontAlgn="base">
              <a:lnSpc>
                <a:spcPts val="1500"/>
              </a:lnSpc>
            </a:pP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continue to give our pupils these wonderful  </a:t>
            </a:r>
          </a:p>
          <a:p>
            <a:pPr fontAlgn="base">
              <a:lnSpc>
                <a:spcPts val="1500"/>
              </a:lnSpc>
            </a:pPr>
            <a:r>
              <a:rPr lang="en-US" dirty="0">
                <a:solidFill>
                  <a:srgbClr val="000000"/>
                </a:solidFill>
                <a:latin typeface="Calibri" panose="020F0502020204030204" pitchFamily="34" charset="0"/>
                <a:ea typeface="MS Gothic" panose="020B0609070205080204" pitchFamily="49" charset="-128"/>
                <a:cs typeface="Times New Roman" panose="02020603050405020304" pitchFamily="18" charset="0"/>
              </a:rPr>
              <a:t>                                                                                                                               experiences of the Arts. </a:t>
            </a:r>
          </a:p>
          <a:p>
            <a:pPr fontAlgn="base">
              <a:lnSpc>
                <a:spcPts val="1500"/>
              </a:lnSpc>
            </a:pPr>
            <a:endParaRPr lang="en-US" sz="18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p:txBody>
      </p:sp>
      <p:pic>
        <p:nvPicPr>
          <p:cNvPr id="6" name="Picture 5">
            <a:extLst>
              <a:ext uri="{FF2B5EF4-FFF2-40B4-BE49-F238E27FC236}">
                <a16:creationId xmlns:a16="http://schemas.microsoft.com/office/drawing/2014/main" id="{0F7A1A0F-2B33-4E8E-B569-C29306E119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7594" y="1402143"/>
            <a:ext cx="4037536" cy="2162684"/>
          </a:xfrm>
          <a:prstGeom prst="rect">
            <a:avLst/>
          </a:prstGeom>
        </p:spPr>
      </p:pic>
      <p:pic>
        <p:nvPicPr>
          <p:cNvPr id="7" name="Picture 6">
            <a:extLst>
              <a:ext uri="{FF2B5EF4-FFF2-40B4-BE49-F238E27FC236}">
                <a16:creationId xmlns:a16="http://schemas.microsoft.com/office/drawing/2014/main" id="{D6A59DB9-60B2-4763-B5BA-A6B20D8A0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870" y="2026822"/>
            <a:ext cx="3806921" cy="2478464"/>
          </a:xfrm>
          <a:prstGeom prst="rect">
            <a:avLst/>
          </a:prstGeom>
        </p:spPr>
      </p:pic>
      <p:pic>
        <p:nvPicPr>
          <p:cNvPr id="8" name="Picture 7">
            <a:extLst>
              <a:ext uri="{FF2B5EF4-FFF2-40B4-BE49-F238E27FC236}">
                <a16:creationId xmlns:a16="http://schemas.microsoft.com/office/drawing/2014/main" id="{4FFA4F43-15AE-46CD-AD5F-E0D60117E458}"/>
              </a:ext>
            </a:extLst>
          </p:cNvPr>
          <p:cNvPicPr>
            <a:picLocks noChangeAspect="1"/>
          </p:cNvPicPr>
          <p:nvPr/>
        </p:nvPicPr>
        <p:blipFill rotWithShape="1">
          <a:blip r:embed="rId5"/>
          <a:srcRect l="4243" b="3755"/>
          <a:stretch/>
        </p:blipFill>
        <p:spPr>
          <a:xfrm>
            <a:off x="5307700" y="4616435"/>
            <a:ext cx="1719093" cy="1846729"/>
          </a:xfrm>
          <a:prstGeom prst="rect">
            <a:avLst/>
          </a:prstGeom>
        </p:spPr>
      </p:pic>
    </p:spTree>
    <p:extLst>
      <p:ext uri="{BB962C8B-B14F-4D97-AF65-F5344CB8AC3E}">
        <p14:creationId xmlns:p14="http://schemas.microsoft.com/office/powerpoint/2010/main" val="10340078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AE3B7A-9164-47EC-A0AE-78C7B10C10AF}"/>
              </a:ext>
            </a:extLst>
          </p:cNvPr>
          <p:cNvSpPr txBox="1"/>
          <p:nvPr/>
        </p:nvSpPr>
        <p:spPr>
          <a:xfrm>
            <a:off x="264459" y="237854"/>
            <a:ext cx="11613776" cy="4832092"/>
          </a:xfrm>
          <a:prstGeom prst="rect">
            <a:avLst/>
          </a:prstGeom>
          <a:noFill/>
        </p:spPr>
        <p:txBody>
          <a:bodyPr wrap="square">
            <a:spAutoFit/>
          </a:bodyPr>
          <a:lstStyle/>
          <a:p>
            <a:r>
              <a:rPr lang="en-GB" sz="1800" i="1" dirty="0">
                <a:solidFill>
                  <a:srgbClr val="000000"/>
                </a:solidFill>
                <a:effectLst/>
                <a:ea typeface="Times New Roman" panose="02020603050405020304" pitchFamily="18" charset="0"/>
                <a:cs typeface="Times New Roman" panose="02020603050405020304" pitchFamily="18" charset="0"/>
              </a:rPr>
              <a:t>Year 4 visited Aberavon Beach on Tuesday to work with ‘Beach Academy Wales,’ on ocean conservation linked to their topic ‘Blue Abyss.’ </a:t>
            </a:r>
            <a:r>
              <a:rPr lang="en-GB" i="1" dirty="0">
                <a:solidFill>
                  <a:srgbClr val="000000"/>
                </a:solidFill>
                <a:ea typeface="Times New Roman" panose="02020603050405020304" pitchFamily="18" charset="0"/>
              </a:rPr>
              <a:t>By studying Aberavon Beach as a local coastal area, they explored the relationship between humans and the sea, including how pollution affects communities, wildlife and future generations. </a:t>
            </a:r>
            <a:endParaRPr lang="en-GB" sz="1800" i="1" dirty="0">
              <a:solidFill>
                <a:srgbClr val="000000"/>
              </a:solidFill>
              <a:effectLst/>
              <a:ea typeface="Times New Roman" panose="02020603050405020304" pitchFamily="18" charset="0"/>
              <a:cs typeface="Times New Roman" panose="02020603050405020304" pitchFamily="18" charset="0"/>
            </a:endParaRP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Year 3 visited the Swansea Waterfront Museum for a ‘Marvellous Metals’ worship. They learnt all about metals and how important they were in the development of Copperopolis Swansea which was an lead the world in copper smelting, during the Industrial Revolution. </a:t>
            </a: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6" name="AutoShape 2" descr="Image preview">
            <a:extLst>
              <a:ext uri="{FF2B5EF4-FFF2-40B4-BE49-F238E27FC236}">
                <a16:creationId xmlns:a16="http://schemas.microsoft.com/office/drawing/2014/main" id="{70B65F00-B050-46BC-861B-51D492A1BE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F10396DA-6021-4B7F-AC06-95464D01E845}"/>
              </a:ext>
            </a:extLst>
          </p:cNvPr>
          <p:cNvPicPr>
            <a:picLocks noChangeAspect="1"/>
          </p:cNvPicPr>
          <p:nvPr/>
        </p:nvPicPr>
        <p:blipFill rotWithShape="1">
          <a:blip r:embed="rId2">
            <a:extLst>
              <a:ext uri="{28A0092B-C50C-407E-A947-70E740481C1C}">
                <a14:useLocalDpi xmlns:a14="http://schemas.microsoft.com/office/drawing/2010/main" val="0"/>
              </a:ext>
            </a:extLst>
          </a:blip>
          <a:srcRect l="2400" t="45944"/>
          <a:stretch/>
        </p:blipFill>
        <p:spPr>
          <a:xfrm>
            <a:off x="175108" y="4437530"/>
            <a:ext cx="2932066" cy="2165256"/>
          </a:xfrm>
          <a:prstGeom prst="rect">
            <a:avLst/>
          </a:prstGeom>
        </p:spPr>
      </p:pic>
      <p:pic>
        <p:nvPicPr>
          <p:cNvPr id="9" name="Picture 8">
            <a:extLst>
              <a:ext uri="{FF2B5EF4-FFF2-40B4-BE49-F238E27FC236}">
                <a16:creationId xmlns:a16="http://schemas.microsoft.com/office/drawing/2014/main" id="{F0665520-C60D-4CBC-9F2D-60713DCB90CD}"/>
              </a:ext>
            </a:extLst>
          </p:cNvPr>
          <p:cNvPicPr>
            <a:picLocks noChangeAspect="1"/>
          </p:cNvPicPr>
          <p:nvPr/>
        </p:nvPicPr>
        <p:blipFill rotWithShape="1">
          <a:blip r:embed="rId3">
            <a:extLst>
              <a:ext uri="{28A0092B-C50C-407E-A947-70E740481C1C}">
                <a14:useLocalDpi xmlns:a14="http://schemas.microsoft.com/office/drawing/2010/main" val="0"/>
              </a:ext>
            </a:extLst>
          </a:blip>
          <a:srcRect l="6077" t="53037" r="2768" b="11800"/>
          <a:stretch/>
        </p:blipFill>
        <p:spPr>
          <a:xfrm>
            <a:off x="3218330" y="4395126"/>
            <a:ext cx="4245691" cy="2183731"/>
          </a:xfrm>
          <a:prstGeom prst="rect">
            <a:avLst/>
          </a:prstGeom>
        </p:spPr>
      </p:pic>
      <p:pic>
        <p:nvPicPr>
          <p:cNvPr id="10" name="Picture 9">
            <a:extLst>
              <a:ext uri="{FF2B5EF4-FFF2-40B4-BE49-F238E27FC236}">
                <a16:creationId xmlns:a16="http://schemas.microsoft.com/office/drawing/2014/main" id="{DD10A6B5-2525-4BC5-9756-8255A65163FF}"/>
              </a:ext>
            </a:extLst>
          </p:cNvPr>
          <p:cNvPicPr>
            <a:picLocks noChangeAspect="1"/>
          </p:cNvPicPr>
          <p:nvPr/>
        </p:nvPicPr>
        <p:blipFill rotWithShape="1">
          <a:blip r:embed="rId4">
            <a:extLst>
              <a:ext uri="{28A0092B-C50C-407E-A947-70E740481C1C}">
                <a14:useLocalDpi xmlns:a14="http://schemas.microsoft.com/office/drawing/2010/main" val="0"/>
              </a:ext>
            </a:extLst>
          </a:blip>
          <a:srcRect t="5827" r="3938" b="13757"/>
          <a:stretch/>
        </p:blipFill>
        <p:spPr>
          <a:xfrm>
            <a:off x="7673788" y="4437530"/>
            <a:ext cx="1918448" cy="2141327"/>
          </a:xfrm>
          <a:prstGeom prst="rect">
            <a:avLst/>
          </a:prstGeom>
        </p:spPr>
      </p:pic>
      <p:pic>
        <p:nvPicPr>
          <p:cNvPr id="11" name="Content Placeholder 4">
            <a:extLst>
              <a:ext uri="{FF2B5EF4-FFF2-40B4-BE49-F238E27FC236}">
                <a16:creationId xmlns:a16="http://schemas.microsoft.com/office/drawing/2014/main" id="{12E37DA4-A13C-4C88-A973-0E6906E85E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02003" y="4437530"/>
            <a:ext cx="1636962" cy="2182616"/>
          </a:xfrm>
          <a:prstGeom prst="rect">
            <a:avLst/>
          </a:prstGeom>
        </p:spPr>
      </p:pic>
      <p:pic>
        <p:nvPicPr>
          <p:cNvPr id="12" name="Picture 11">
            <a:extLst>
              <a:ext uri="{FF2B5EF4-FFF2-40B4-BE49-F238E27FC236}">
                <a16:creationId xmlns:a16="http://schemas.microsoft.com/office/drawing/2014/main" id="{B9E095C4-D18C-407D-A551-C48E3AAE11D8}"/>
              </a:ext>
            </a:extLst>
          </p:cNvPr>
          <p:cNvPicPr>
            <a:picLocks noChangeAspect="1"/>
          </p:cNvPicPr>
          <p:nvPr/>
        </p:nvPicPr>
        <p:blipFill rotWithShape="1">
          <a:blip r:embed="rId6">
            <a:extLst>
              <a:ext uri="{28A0092B-C50C-407E-A947-70E740481C1C}">
                <a14:useLocalDpi xmlns:a14="http://schemas.microsoft.com/office/drawing/2010/main" val="0"/>
              </a:ext>
            </a:extLst>
          </a:blip>
          <a:srcRect r="-2187" b="13684"/>
          <a:stretch/>
        </p:blipFill>
        <p:spPr>
          <a:xfrm>
            <a:off x="313765" y="1157493"/>
            <a:ext cx="2132301" cy="2401510"/>
          </a:xfrm>
          <a:prstGeom prst="rect">
            <a:avLst/>
          </a:prstGeom>
        </p:spPr>
      </p:pic>
      <p:pic>
        <p:nvPicPr>
          <p:cNvPr id="13" name="Content Placeholder 22">
            <a:extLst>
              <a:ext uri="{FF2B5EF4-FFF2-40B4-BE49-F238E27FC236}">
                <a16:creationId xmlns:a16="http://schemas.microsoft.com/office/drawing/2014/main" id="{FD2D64E9-24E9-4336-B1AD-6BF48C5521F7}"/>
              </a:ext>
            </a:extLst>
          </p:cNvPr>
          <p:cNvPicPr>
            <a:picLocks noChangeAspect="1"/>
          </p:cNvPicPr>
          <p:nvPr/>
        </p:nvPicPr>
        <p:blipFill rotWithShape="1">
          <a:blip r:embed="rId7">
            <a:extLst>
              <a:ext uri="{28A0092B-C50C-407E-A947-70E740481C1C}">
                <a14:useLocalDpi xmlns:a14="http://schemas.microsoft.com/office/drawing/2010/main" val="0"/>
              </a:ext>
            </a:extLst>
          </a:blip>
          <a:srcRect l="983" t="7618" b="11743"/>
          <a:stretch/>
        </p:blipFill>
        <p:spPr>
          <a:xfrm>
            <a:off x="2535417" y="1157493"/>
            <a:ext cx="2211644" cy="2401510"/>
          </a:xfrm>
          <a:prstGeom prst="rect">
            <a:avLst/>
          </a:prstGeom>
        </p:spPr>
      </p:pic>
      <p:pic>
        <p:nvPicPr>
          <p:cNvPr id="14" name="Picture 13">
            <a:extLst>
              <a:ext uri="{FF2B5EF4-FFF2-40B4-BE49-F238E27FC236}">
                <a16:creationId xmlns:a16="http://schemas.microsoft.com/office/drawing/2014/main" id="{BAF6D140-27B7-4044-BE5D-E3D97A1A85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03604" y="1192415"/>
            <a:ext cx="1748749" cy="2331665"/>
          </a:xfrm>
          <a:prstGeom prst="rect">
            <a:avLst/>
          </a:prstGeom>
        </p:spPr>
      </p:pic>
      <p:pic>
        <p:nvPicPr>
          <p:cNvPr id="15" name="Picture 14">
            <a:extLst>
              <a:ext uri="{FF2B5EF4-FFF2-40B4-BE49-F238E27FC236}">
                <a16:creationId xmlns:a16="http://schemas.microsoft.com/office/drawing/2014/main" id="{36C65F6C-CF96-44A5-AB32-4F701E987504}"/>
              </a:ext>
            </a:extLst>
          </p:cNvPr>
          <p:cNvPicPr>
            <a:picLocks noChangeAspect="1"/>
          </p:cNvPicPr>
          <p:nvPr/>
        </p:nvPicPr>
        <p:blipFill rotWithShape="1">
          <a:blip r:embed="rId9">
            <a:extLst>
              <a:ext uri="{28A0092B-C50C-407E-A947-70E740481C1C}">
                <a14:useLocalDpi xmlns:a14="http://schemas.microsoft.com/office/drawing/2010/main" val="0"/>
              </a:ext>
            </a:extLst>
          </a:blip>
          <a:srcRect l="-523" t="14379" r="283" b="18813"/>
          <a:stretch/>
        </p:blipFill>
        <p:spPr>
          <a:xfrm>
            <a:off x="6869246" y="1157493"/>
            <a:ext cx="2607175" cy="2316859"/>
          </a:xfrm>
          <a:prstGeom prst="rect">
            <a:avLst/>
          </a:prstGeom>
        </p:spPr>
      </p:pic>
    </p:spTree>
    <p:extLst>
      <p:ext uri="{BB962C8B-B14F-4D97-AF65-F5344CB8AC3E}">
        <p14:creationId xmlns:p14="http://schemas.microsoft.com/office/powerpoint/2010/main" val="2592278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AE3B7A-9164-47EC-A0AE-78C7B10C10AF}"/>
              </a:ext>
            </a:extLst>
          </p:cNvPr>
          <p:cNvSpPr txBox="1"/>
          <p:nvPr/>
        </p:nvSpPr>
        <p:spPr>
          <a:xfrm>
            <a:off x="681318" y="188762"/>
            <a:ext cx="5414682" cy="3170099"/>
          </a:xfrm>
          <a:prstGeom prst="rect">
            <a:avLst/>
          </a:prstGeom>
          <a:noFill/>
        </p:spPr>
        <p:txBody>
          <a:bodyPr wrap="square">
            <a:spAutoFit/>
          </a:bodyPr>
          <a:lstStyle/>
          <a:p>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Year 6 recently completed a survey on their use of screen time –</a:t>
            </a:r>
          </a:p>
          <a:p>
            <a:r>
              <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results were very interesting!</a:t>
            </a:r>
          </a:p>
          <a:p>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They analysed the data that they found and have written a </a:t>
            </a:r>
          </a:p>
          <a:p>
            <a:r>
              <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Guide with ideas to help us all.</a:t>
            </a:r>
          </a:p>
          <a:p>
            <a:r>
              <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This would be a good conversation starter in our homes! </a:t>
            </a:r>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p>
          <a:p>
            <a:endParaRPr lang="en-GB"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endPar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6" name="AutoShape 2" descr="Image preview">
            <a:extLst>
              <a:ext uri="{FF2B5EF4-FFF2-40B4-BE49-F238E27FC236}">
                <a16:creationId xmlns:a16="http://schemas.microsoft.com/office/drawing/2014/main" id="{70B65F00-B050-46BC-861B-51D492A1BE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D0F64D5E-05E3-40B2-9EE0-3E2ECF640A61}"/>
              </a:ext>
            </a:extLst>
          </p:cNvPr>
          <p:cNvPicPr>
            <a:picLocks noChangeAspect="1"/>
          </p:cNvPicPr>
          <p:nvPr/>
        </p:nvPicPr>
        <p:blipFill>
          <a:blip r:embed="rId2"/>
          <a:stretch>
            <a:fillRect/>
          </a:stretch>
        </p:blipFill>
        <p:spPr>
          <a:xfrm>
            <a:off x="6006354" y="271022"/>
            <a:ext cx="5486399" cy="6315956"/>
          </a:xfrm>
          <a:prstGeom prst="rect">
            <a:avLst/>
          </a:prstGeom>
        </p:spPr>
      </p:pic>
      <p:sp>
        <p:nvSpPr>
          <p:cNvPr id="7" name="TextBox 6">
            <a:extLst>
              <a:ext uri="{FF2B5EF4-FFF2-40B4-BE49-F238E27FC236}">
                <a16:creationId xmlns:a16="http://schemas.microsoft.com/office/drawing/2014/main" id="{A3099DF3-9738-44BB-B7CB-9621B76DD2D1}"/>
              </a:ext>
            </a:extLst>
          </p:cNvPr>
          <p:cNvSpPr txBox="1"/>
          <p:nvPr/>
        </p:nvSpPr>
        <p:spPr>
          <a:xfrm>
            <a:off x="107577" y="3016473"/>
            <a:ext cx="5450540" cy="3754874"/>
          </a:xfrm>
          <a:prstGeom prst="rect">
            <a:avLst/>
          </a:prstGeom>
          <a:noFill/>
        </p:spPr>
        <p:txBody>
          <a:bodyPr wrap="square">
            <a:spAutoFit/>
          </a:bodyPr>
          <a:lstStyle/>
          <a:p>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Please see the important changes to our attendance/absence arrangements that have been text out and are on the website. Thank you for your cooperation. </a:t>
            </a:r>
            <a:r>
              <a:rPr lang="en-GB" sz="1800" dirty="0">
                <a:effectLst/>
                <a:latin typeface="Calibri" panose="020F0502020204030204" pitchFamily="34" charset="0"/>
                <a:ea typeface="MS Gothic" panose="020B0609070205080204" pitchFamily="49" charset="-128"/>
                <a:cs typeface="Times New Roman" panose="02020603050405020304" pitchFamily="18" charset="0"/>
              </a:rPr>
              <a:t> </a:t>
            </a:r>
            <a:r>
              <a:rPr lang="en-GB" sz="2000" i="1"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a:rPr>
              <a:t>https://www.j2e.com/st-josephs-catholic-primary-school15/Mary/Absence+changes+letter.pdf/</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r>
              <a:rPr lang="en-GB" sz="20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p>
          <a:p>
            <a:r>
              <a:rPr lang="en-US" sz="200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rPr>
              <a:t>Information for Year 6 pupils – please read.</a:t>
            </a:r>
            <a:r>
              <a:rPr lang="en-US" sz="2400" dirty="0">
                <a:solidFill>
                  <a:srgbClr val="000000"/>
                </a:solidFill>
                <a:effectLst/>
                <a:latin typeface="Trebuchet MS" panose="020B0603020202020204" pitchFamily="34" charset="0"/>
                <a:ea typeface="MS Gothic" panose="020B0609070205080204" pitchFamily="49" charset="-128"/>
                <a:cs typeface="Times New Roman" panose="02020603050405020304" pitchFamily="18" charset="0"/>
              </a:rPr>
              <a:t> </a:t>
            </a:r>
            <a:r>
              <a:rPr lang="en-GB" sz="20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https://www.j2e.com/st-josephs-catholic-primary-school15/Mary/Wales+Vinnie+Camp+August+2026.pdf/</a:t>
            </a:r>
            <a:r>
              <a:rPr lang="en-GB" sz="2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20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Yr</a:t>
            </a:r>
            <a:r>
              <a:rPr lang="en-GB" sz="2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6 </a:t>
            </a:r>
            <a:r>
              <a:rPr lang="en-GB" sz="20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Wales’</a:t>
            </a:r>
            <a:r>
              <a:rPr lang="en-GB" sz="2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Vinnie Camp</a:t>
            </a:r>
            <a:endParaRPr lang="en-GB" sz="2400" dirty="0">
              <a:effectLst/>
              <a:latin typeface="Trebuchet MS" panose="020B0603020202020204" pitchFamily="34" charset="0"/>
              <a:ea typeface="MS Gothic" panose="020B0609070205080204" pitchFamily="49" charset="-128"/>
              <a:cs typeface="Times New Roman" panose="02020603050405020304" pitchFamily="18" charset="0"/>
            </a:endParaRPr>
          </a:p>
          <a:p>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Tree>
    <p:extLst>
      <p:ext uri="{BB962C8B-B14F-4D97-AF65-F5344CB8AC3E}">
        <p14:creationId xmlns:p14="http://schemas.microsoft.com/office/powerpoint/2010/main" val="906634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81C875-E1F3-4BD5-AE0B-8EA142EE9AF2}"/>
              </a:ext>
            </a:extLst>
          </p:cNvPr>
          <p:cNvPicPr>
            <a:picLocks noChangeAspect="1"/>
          </p:cNvPicPr>
          <p:nvPr/>
        </p:nvPicPr>
        <p:blipFill>
          <a:blip r:embed="rId2"/>
          <a:stretch>
            <a:fillRect/>
          </a:stretch>
        </p:blipFill>
        <p:spPr>
          <a:xfrm>
            <a:off x="3626750" y="175415"/>
            <a:ext cx="4684433" cy="6507170"/>
          </a:xfrm>
          <a:prstGeom prst="rect">
            <a:avLst/>
          </a:prstGeom>
        </p:spPr>
      </p:pic>
      <p:sp>
        <p:nvSpPr>
          <p:cNvPr id="5" name="TextBox 4">
            <a:extLst>
              <a:ext uri="{FF2B5EF4-FFF2-40B4-BE49-F238E27FC236}">
                <a16:creationId xmlns:a16="http://schemas.microsoft.com/office/drawing/2014/main" id="{A6A75FEC-35FE-475A-A479-A35761C57E75}"/>
              </a:ext>
            </a:extLst>
          </p:cNvPr>
          <p:cNvSpPr txBox="1"/>
          <p:nvPr/>
        </p:nvSpPr>
        <p:spPr>
          <a:xfrm>
            <a:off x="9036424" y="609600"/>
            <a:ext cx="2671482" cy="2031325"/>
          </a:xfrm>
          <a:prstGeom prst="rect">
            <a:avLst/>
          </a:prstGeom>
          <a:noFill/>
        </p:spPr>
        <p:txBody>
          <a:bodyPr wrap="square" rtlCol="0">
            <a:spAutoFit/>
          </a:bodyPr>
          <a:lstStyle/>
          <a:p>
            <a:r>
              <a:rPr lang="en-GB" dirty="0"/>
              <a:t>Please think about joining and helping to ensure that our pupils have lots of experiences and opportunities.</a:t>
            </a:r>
          </a:p>
          <a:p>
            <a:endParaRPr lang="en-GB" dirty="0"/>
          </a:p>
          <a:p>
            <a:r>
              <a:rPr lang="en-GB" dirty="0"/>
              <a:t>All are </a:t>
            </a:r>
            <a:r>
              <a:rPr lang="en-GB"/>
              <a:t>welcome!</a:t>
            </a:r>
            <a:endParaRPr lang="en-GB" dirty="0"/>
          </a:p>
        </p:txBody>
      </p:sp>
    </p:spTree>
    <p:extLst>
      <p:ext uri="{BB962C8B-B14F-4D97-AF65-F5344CB8AC3E}">
        <p14:creationId xmlns:p14="http://schemas.microsoft.com/office/powerpoint/2010/main" val="2735215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34140"/>
            <a:ext cx="6165633" cy="7126280"/>
          </a:xfrm>
          <a:custGeom>
            <a:avLst/>
            <a:gdLst/>
            <a:ahLst/>
            <a:cxnLst/>
            <a:rect l="l" t="t" r="r" b="b"/>
            <a:pathLst>
              <a:path w="9248450" h="10689420">
                <a:moveTo>
                  <a:pt x="0" y="0"/>
                </a:moveTo>
                <a:lnTo>
                  <a:pt x="9248450" y="0"/>
                </a:lnTo>
                <a:lnTo>
                  <a:pt x="9248450" y="10689420"/>
                </a:lnTo>
                <a:lnTo>
                  <a:pt x="0" y="10689420"/>
                </a:lnTo>
                <a:lnTo>
                  <a:pt x="0" y="0"/>
                </a:lnTo>
                <a:close/>
              </a:path>
            </a:pathLst>
          </a:custGeom>
          <a:blipFill>
            <a:blip r:embed="rId2"/>
            <a:stretch>
              <a:fillRect t="-3347" r="-23319" b="-3347"/>
            </a:stretch>
          </a:blipFill>
        </p:spPr>
      </p:sp>
      <p:sp>
        <p:nvSpPr>
          <p:cNvPr id="3" name="Freeform 3"/>
          <p:cNvSpPr/>
          <p:nvPr/>
        </p:nvSpPr>
        <p:spPr>
          <a:xfrm flipH="1">
            <a:off x="6165633" y="-134140"/>
            <a:ext cx="6026367" cy="7126280"/>
          </a:xfrm>
          <a:custGeom>
            <a:avLst/>
            <a:gdLst/>
            <a:ahLst/>
            <a:cxnLst/>
            <a:rect l="l" t="t" r="r" b="b"/>
            <a:pathLst>
              <a:path w="9039550" h="10689420">
                <a:moveTo>
                  <a:pt x="9039550" y="0"/>
                </a:moveTo>
                <a:lnTo>
                  <a:pt x="0" y="0"/>
                </a:lnTo>
                <a:lnTo>
                  <a:pt x="0" y="10689420"/>
                </a:lnTo>
                <a:lnTo>
                  <a:pt x="9039550" y="10689420"/>
                </a:lnTo>
                <a:lnTo>
                  <a:pt x="9039550" y="0"/>
                </a:lnTo>
                <a:close/>
              </a:path>
            </a:pathLst>
          </a:custGeom>
          <a:blipFill>
            <a:blip r:embed="rId2"/>
            <a:stretch>
              <a:fillRect t="-2142" r="-23319" b="-2142"/>
            </a:stretch>
          </a:blipFill>
        </p:spPr>
      </p:sp>
      <p:sp>
        <p:nvSpPr>
          <p:cNvPr id="4" name="Freeform 4"/>
          <p:cNvSpPr/>
          <p:nvPr/>
        </p:nvSpPr>
        <p:spPr>
          <a:xfrm rot="-5400000">
            <a:off x="2683344" y="-1049692"/>
            <a:ext cx="7075293" cy="9423274"/>
          </a:xfrm>
          <a:custGeom>
            <a:avLst/>
            <a:gdLst/>
            <a:ahLst/>
            <a:cxnLst/>
            <a:rect l="l" t="t" r="r" b="b"/>
            <a:pathLst>
              <a:path w="11356538" h="13441257">
                <a:moveTo>
                  <a:pt x="0" y="0"/>
                </a:moveTo>
                <a:lnTo>
                  <a:pt x="11356538" y="0"/>
                </a:lnTo>
                <a:lnTo>
                  <a:pt x="11356538" y="13441258"/>
                </a:lnTo>
                <a:lnTo>
                  <a:pt x="0" y="1344125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rot="1115254">
            <a:off x="133919" y="5124769"/>
            <a:ext cx="1309211" cy="1169299"/>
          </a:xfrm>
          <a:custGeom>
            <a:avLst/>
            <a:gdLst/>
            <a:ahLst/>
            <a:cxnLst/>
            <a:rect l="l" t="t" r="r" b="b"/>
            <a:pathLst>
              <a:path w="2375105" h="2085774">
                <a:moveTo>
                  <a:pt x="0" y="0"/>
                </a:moveTo>
                <a:lnTo>
                  <a:pt x="2375105" y="0"/>
                </a:lnTo>
                <a:lnTo>
                  <a:pt x="2375105" y="2085774"/>
                </a:lnTo>
                <a:lnTo>
                  <a:pt x="0" y="20857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rot="-763258">
            <a:off x="10911818" y="4690140"/>
            <a:ext cx="1076671" cy="1076671"/>
          </a:xfrm>
          <a:custGeom>
            <a:avLst/>
            <a:gdLst/>
            <a:ahLst/>
            <a:cxnLst/>
            <a:rect l="l" t="t" r="r" b="b"/>
            <a:pathLst>
              <a:path w="1615006" h="1615006">
                <a:moveTo>
                  <a:pt x="0" y="0"/>
                </a:moveTo>
                <a:lnTo>
                  <a:pt x="1615006" y="0"/>
                </a:lnTo>
                <a:lnTo>
                  <a:pt x="1615006" y="1615006"/>
                </a:lnTo>
                <a:lnTo>
                  <a:pt x="0" y="16150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sz="1200" dirty="0"/>
          </a:p>
        </p:txBody>
      </p:sp>
      <p:sp>
        <p:nvSpPr>
          <p:cNvPr id="8" name="Freeform 8"/>
          <p:cNvSpPr/>
          <p:nvPr/>
        </p:nvSpPr>
        <p:spPr>
          <a:xfrm rot="-1251267">
            <a:off x="11361808" y="2080539"/>
            <a:ext cx="401013" cy="875226"/>
          </a:xfrm>
          <a:custGeom>
            <a:avLst/>
            <a:gdLst/>
            <a:ahLst/>
            <a:cxnLst/>
            <a:rect l="l" t="t" r="r" b="b"/>
            <a:pathLst>
              <a:path w="601519" h="1312839">
                <a:moveTo>
                  <a:pt x="0" y="0"/>
                </a:moveTo>
                <a:lnTo>
                  <a:pt x="601519" y="0"/>
                </a:lnTo>
                <a:lnTo>
                  <a:pt x="601519" y="1312839"/>
                </a:lnTo>
                <a:lnTo>
                  <a:pt x="0" y="131283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rot="-3726108">
            <a:off x="170082" y="2564260"/>
            <a:ext cx="649777" cy="812222"/>
          </a:xfrm>
          <a:custGeom>
            <a:avLst/>
            <a:gdLst/>
            <a:ahLst/>
            <a:cxnLst/>
            <a:rect l="l" t="t" r="r" b="b"/>
            <a:pathLst>
              <a:path w="974666" h="1218333">
                <a:moveTo>
                  <a:pt x="0" y="0"/>
                </a:moveTo>
                <a:lnTo>
                  <a:pt x="974666" y="0"/>
                </a:lnTo>
                <a:lnTo>
                  <a:pt x="974666" y="1218333"/>
                </a:lnTo>
                <a:lnTo>
                  <a:pt x="0" y="121833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rot="-5828064" flipH="1">
            <a:off x="246462" y="-166802"/>
            <a:ext cx="986870" cy="1157619"/>
          </a:xfrm>
          <a:custGeom>
            <a:avLst/>
            <a:gdLst/>
            <a:ahLst/>
            <a:cxnLst/>
            <a:rect l="l" t="t" r="r" b="b"/>
            <a:pathLst>
              <a:path w="1480305" h="1736428">
                <a:moveTo>
                  <a:pt x="1480305" y="0"/>
                </a:moveTo>
                <a:lnTo>
                  <a:pt x="0" y="0"/>
                </a:lnTo>
                <a:lnTo>
                  <a:pt x="0" y="1736428"/>
                </a:lnTo>
                <a:lnTo>
                  <a:pt x="1480305" y="1736428"/>
                </a:lnTo>
                <a:lnTo>
                  <a:pt x="1480305"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1" name="Freeform 11"/>
          <p:cNvSpPr/>
          <p:nvPr/>
        </p:nvSpPr>
        <p:spPr>
          <a:xfrm>
            <a:off x="879806" y="1627223"/>
            <a:ext cx="311421" cy="284171"/>
          </a:xfrm>
          <a:custGeom>
            <a:avLst/>
            <a:gdLst/>
            <a:ahLst/>
            <a:cxnLst/>
            <a:rect l="l" t="t" r="r" b="b"/>
            <a:pathLst>
              <a:path w="467131" h="426257">
                <a:moveTo>
                  <a:pt x="0" y="0"/>
                </a:moveTo>
                <a:lnTo>
                  <a:pt x="467132" y="0"/>
                </a:lnTo>
                <a:lnTo>
                  <a:pt x="467132" y="426257"/>
                </a:lnTo>
                <a:lnTo>
                  <a:pt x="0" y="426257"/>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2" name="Freeform 12"/>
          <p:cNvSpPr/>
          <p:nvPr/>
        </p:nvSpPr>
        <p:spPr>
          <a:xfrm>
            <a:off x="11392348" y="3634427"/>
            <a:ext cx="493367" cy="450197"/>
          </a:xfrm>
          <a:custGeom>
            <a:avLst/>
            <a:gdLst/>
            <a:ahLst/>
            <a:cxnLst/>
            <a:rect l="l" t="t" r="r" b="b"/>
            <a:pathLst>
              <a:path w="740050" h="675296">
                <a:moveTo>
                  <a:pt x="0" y="0"/>
                </a:moveTo>
                <a:lnTo>
                  <a:pt x="740050" y="0"/>
                </a:lnTo>
                <a:lnTo>
                  <a:pt x="740050" y="675295"/>
                </a:lnTo>
                <a:lnTo>
                  <a:pt x="0" y="675295"/>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3" name="Freeform 13"/>
          <p:cNvSpPr/>
          <p:nvPr/>
        </p:nvSpPr>
        <p:spPr>
          <a:xfrm rot="-5828064" flipV="1">
            <a:off x="10755046" y="5795541"/>
            <a:ext cx="986870" cy="1157619"/>
          </a:xfrm>
          <a:custGeom>
            <a:avLst/>
            <a:gdLst/>
            <a:ahLst/>
            <a:cxnLst/>
            <a:rect l="l" t="t" r="r" b="b"/>
            <a:pathLst>
              <a:path w="1480305" h="1736428">
                <a:moveTo>
                  <a:pt x="0" y="1736428"/>
                </a:moveTo>
                <a:lnTo>
                  <a:pt x="1480306" y="1736428"/>
                </a:lnTo>
                <a:lnTo>
                  <a:pt x="1480306" y="0"/>
                </a:lnTo>
                <a:lnTo>
                  <a:pt x="0" y="0"/>
                </a:lnTo>
                <a:lnTo>
                  <a:pt x="0" y="1736428"/>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4" name="TextBox 14"/>
          <p:cNvSpPr txBox="1"/>
          <p:nvPr/>
        </p:nvSpPr>
        <p:spPr>
          <a:xfrm>
            <a:off x="3260669" y="2789017"/>
            <a:ext cx="5670663" cy="385490"/>
          </a:xfrm>
          <a:prstGeom prst="rect">
            <a:avLst/>
          </a:prstGeom>
        </p:spPr>
        <p:txBody>
          <a:bodyPr lIns="0" tIns="0" rIns="0" bIns="0" rtlCol="0" anchor="t">
            <a:spAutoFit/>
          </a:bodyPr>
          <a:lstStyle/>
          <a:p>
            <a:pPr algn="ctr">
              <a:lnSpc>
                <a:spcPts val="3266"/>
              </a:lnSpc>
              <a:spcBef>
                <a:spcPct val="0"/>
              </a:spcBef>
            </a:pPr>
            <a:r>
              <a:rPr lang="en-US" sz="2333" b="1" dirty="0">
                <a:solidFill>
                  <a:srgbClr val="000000"/>
                </a:solidFill>
                <a:latin typeface="Cakerolli Bold"/>
                <a:ea typeface="Cakerolli Bold"/>
                <a:cs typeface="Cakerolli Bold"/>
                <a:sym typeface="Cakerolli Bold"/>
              </a:rPr>
              <a:t>. </a:t>
            </a:r>
          </a:p>
        </p:txBody>
      </p:sp>
      <p:sp>
        <p:nvSpPr>
          <p:cNvPr id="15" name="TextBox 15"/>
          <p:cNvSpPr txBox="1"/>
          <p:nvPr/>
        </p:nvSpPr>
        <p:spPr>
          <a:xfrm>
            <a:off x="2112640" y="330201"/>
            <a:ext cx="8133669" cy="597599"/>
          </a:xfrm>
          <a:prstGeom prst="rect">
            <a:avLst/>
          </a:prstGeom>
        </p:spPr>
        <p:txBody>
          <a:bodyPr wrap="square" lIns="0" tIns="0" rIns="0" bIns="0" rtlCol="0" anchor="t">
            <a:spAutoFit/>
          </a:bodyPr>
          <a:lstStyle/>
          <a:p>
            <a:pPr algn="ctr">
              <a:lnSpc>
                <a:spcPts val="5133"/>
              </a:lnSpc>
              <a:spcBef>
                <a:spcPct val="0"/>
              </a:spcBef>
            </a:pPr>
            <a:r>
              <a:rPr lang="en-US" sz="3666" dirty="0">
                <a:solidFill>
                  <a:srgbClr val="000000"/>
                </a:solidFill>
                <a:latin typeface="Blueberry"/>
                <a:ea typeface="Blueberry"/>
                <a:cs typeface="Blueberry"/>
                <a:sym typeface="Blueberry"/>
              </a:rPr>
              <a:t>Merit Award &amp; ‘</a:t>
            </a:r>
            <a:r>
              <a:rPr lang="en-US" sz="3666" dirty="0" err="1">
                <a:solidFill>
                  <a:srgbClr val="000000"/>
                </a:solidFill>
                <a:latin typeface="Blueberry"/>
                <a:ea typeface="Blueberry"/>
                <a:cs typeface="Blueberry"/>
                <a:sym typeface="Blueberry"/>
              </a:rPr>
              <a:t>Seren</a:t>
            </a:r>
            <a:r>
              <a:rPr lang="en-US" sz="3666" dirty="0">
                <a:solidFill>
                  <a:srgbClr val="000000"/>
                </a:solidFill>
                <a:latin typeface="Blueberry"/>
                <a:ea typeface="Blueberry"/>
                <a:cs typeface="Blueberry"/>
                <a:sym typeface="Blueberry"/>
              </a:rPr>
              <a:t> </a:t>
            </a:r>
            <a:r>
              <a:rPr lang="en-US" sz="3666" dirty="0" err="1">
                <a:solidFill>
                  <a:srgbClr val="000000"/>
                </a:solidFill>
                <a:latin typeface="Blueberry"/>
                <a:ea typeface="Blueberry"/>
                <a:cs typeface="Blueberry"/>
                <a:sym typeface="Blueberry"/>
              </a:rPr>
              <a:t>Yr</a:t>
            </a:r>
            <a:r>
              <a:rPr lang="en-US" sz="3666" dirty="0">
                <a:solidFill>
                  <a:srgbClr val="000000"/>
                </a:solidFill>
                <a:latin typeface="Blueberry"/>
                <a:ea typeface="Blueberry"/>
                <a:cs typeface="Blueberry"/>
                <a:sym typeface="Blueberry"/>
              </a:rPr>
              <a:t> </a:t>
            </a:r>
            <a:r>
              <a:rPr lang="en-US" sz="3666" dirty="0" err="1">
                <a:solidFill>
                  <a:srgbClr val="000000"/>
                </a:solidFill>
                <a:latin typeface="Blueberry"/>
                <a:ea typeface="Blueberry"/>
                <a:cs typeface="Blueberry"/>
                <a:sym typeface="Blueberry"/>
              </a:rPr>
              <a:t>Wythnos</a:t>
            </a:r>
            <a:r>
              <a:rPr lang="en-US" sz="3666" dirty="0">
                <a:solidFill>
                  <a:srgbClr val="000000"/>
                </a:solidFill>
                <a:latin typeface="Blueberry"/>
                <a:ea typeface="Blueberry"/>
                <a:cs typeface="Blueberry"/>
                <a:sym typeface="Blueberry"/>
              </a:rPr>
              <a:t>’</a:t>
            </a:r>
          </a:p>
        </p:txBody>
      </p:sp>
      <p:graphicFrame>
        <p:nvGraphicFramePr>
          <p:cNvPr id="17" name="Table 17">
            <a:extLst>
              <a:ext uri="{FF2B5EF4-FFF2-40B4-BE49-F238E27FC236}">
                <a16:creationId xmlns:a16="http://schemas.microsoft.com/office/drawing/2014/main" id="{38AD3EEF-8D37-445C-B98C-C4BA830DEDEC}"/>
              </a:ext>
            </a:extLst>
          </p:cNvPr>
          <p:cNvGraphicFramePr>
            <a:graphicFrameLocks noGrp="1"/>
          </p:cNvGraphicFramePr>
          <p:nvPr>
            <p:extLst>
              <p:ext uri="{D42A27DB-BD31-4B8C-83A1-F6EECF244321}">
                <p14:modId xmlns:p14="http://schemas.microsoft.com/office/powerpoint/2010/main" val="2520055167"/>
              </p:ext>
            </p:extLst>
          </p:nvPr>
        </p:nvGraphicFramePr>
        <p:xfrm>
          <a:off x="1729186" y="990600"/>
          <a:ext cx="9280242" cy="5136477"/>
        </p:xfrm>
        <a:graphic>
          <a:graphicData uri="http://schemas.openxmlformats.org/drawingml/2006/table">
            <a:tbl>
              <a:tblPr firstRow="1" bandRow="1">
                <a:tableStyleId>{5C22544A-7EE6-4342-B048-85BDC9FD1C3A}</a:tableStyleId>
              </a:tblPr>
              <a:tblGrid>
                <a:gridCol w="2404713">
                  <a:extLst>
                    <a:ext uri="{9D8B030D-6E8A-4147-A177-3AD203B41FA5}">
                      <a16:colId xmlns:a16="http://schemas.microsoft.com/office/drawing/2014/main" val="2950316907"/>
                    </a:ext>
                  </a:extLst>
                </a:gridCol>
                <a:gridCol w="3432313">
                  <a:extLst>
                    <a:ext uri="{9D8B030D-6E8A-4147-A177-3AD203B41FA5}">
                      <a16:colId xmlns:a16="http://schemas.microsoft.com/office/drawing/2014/main" val="1826394083"/>
                    </a:ext>
                  </a:extLst>
                </a:gridCol>
                <a:gridCol w="3443216">
                  <a:extLst>
                    <a:ext uri="{9D8B030D-6E8A-4147-A177-3AD203B41FA5}">
                      <a16:colId xmlns:a16="http://schemas.microsoft.com/office/drawing/2014/main" val="50075822"/>
                    </a:ext>
                  </a:extLst>
                </a:gridCol>
              </a:tblGrid>
              <a:tr h="562263">
                <a:tc>
                  <a:txBody>
                    <a:bodyPr/>
                    <a:lstStyle/>
                    <a:p>
                      <a:r>
                        <a:rPr lang="en-GB" sz="1900" dirty="0">
                          <a:latin typeface="Broadway" panose="04040905080B02020502" pitchFamily="82" charset="0"/>
                        </a:rPr>
                        <a:t>Class</a:t>
                      </a:r>
                    </a:p>
                  </a:txBody>
                  <a:tcPr marL="60960" marR="60960" marT="30480" marB="30480"/>
                </a:tc>
                <a:tc>
                  <a:txBody>
                    <a:bodyPr/>
                    <a:lstStyle/>
                    <a:p>
                      <a:r>
                        <a:rPr lang="en-GB" sz="2100" dirty="0" err="1">
                          <a:latin typeface="Broadway" panose="04040905080B02020502" pitchFamily="82" charset="0"/>
                        </a:rPr>
                        <a:t>Seren</a:t>
                      </a:r>
                      <a:r>
                        <a:rPr lang="en-GB" sz="2100" dirty="0">
                          <a:latin typeface="Broadway" panose="04040905080B02020502" pitchFamily="82" charset="0"/>
                        </a:rPr>
                        <a:t> </a:t>
                      </a:r>
                      <a:r>
                        <a:rPr lang="en-GB" sz="2100" dirty="0" err="1">
                          <a:latin typeface="Broadway" panose="04040905080B02020502" pitchFamily="82" charset="0"/>
                        </a:rPr>
                        <a:t>yr</a:t>
                      </a:r>
                      <a:r>
                        <a:rPr lang="en-GB" sz="2100" dirty="0">
                          <a:latin typeface="Broadway" panose="04040905080B02020502" pitchFamily="82" charset="0"/>
                        </a:rPr>
                        <a:t> </a:t>
                      </a:r>
                      <a:r>
                        <a:rPr lang="en-GB" sz="2100" dirty="0" err="1">
                          <a:latin typeface="Broadway" panose="04040905080B02020502" pitchFamily="82" charset="0"/>
                        </a:rPr>
                        <a:t>Wythnos</a:t>
                      </a:r>
                      <a:endParaRPr lang="en-GB" sz="2100" dirty="0">
                        <a:latin typeface="Broadway" panose="04040905080B02020502" pitchFamily="82" charset="0"/>
                      </a:endParaRPr>
                    </a:p>
                  </a:txBody>
                  <a:tcPr marL="60960" marR="60960" marT="30480" marB="30480"/>
                </a:tc>
                <a:tc>
                  <a:txBody>
                    <a:bodyPr/>
                    <a:lstStyle/>
                    <a:p>
                      <a:r>
                        <a:rPr lang="en-GB" sz="2100" dirty="0">
                          <a:latin typeface="Broadway" panose="04040905080B02020502" pitchFamily="82" charset="0"/>
                        </a:rPr>
                        <a:t>Merit Award</a:t>
                      </a:r>
                    </a:p>
                  </a:txBody>
                  <a:tcPr marL="60960" marR="60960" marT="30480" marB="30480"/>
                </a:tc>
                <a:extLst>
                  <a:ext uri="{0D108BD9-81ED-4DB2-BD59-A6C34878D82A}">
                    <a16:rowId xmlns:a16="http://schemas.microsoft.com/office/drawing/2014/main" val="2907801900"/>
                  </a:ext>
                </a:extLst>
              </a:tr>
              <a:tr h="549009">
                <a:tc>
                  <a:txBody>
                    <a:bodyPr/>
                    <a:lstStyle/>
                    <a:p>
                      <a:r>
                        <a:rPr lang="en-GB" sz="1900" dirty="0">
                          <a:solidFill>
                            <a:srgbClr val="002060"/>
                          </a:solidFill>
                          <a:latin typeface="Broadway" panose="04040905080B02020502" pitchFamily="82" charset="0"/>
                        </a:rPr>
                        <a:t>Nursery</a:t>
                      </a:r>
                    </a:p>
                  </a:txBody>
                  <a:tcPr marL="60960" marR="60960" marT="30480" marB="30480"/>
                </a:tc>
                <a:tc>
                  <a:txBody>
                    <a:bodyPr/>
                    <a:lstStyle/>
                    <a:p>
                      <a:endParaRPr lang="en-GB" sz="1200" dirty="0"/>
                    </a:p>
                  </a:txBody>
                  <a:tcPr marL="60960" marR="60960" marT="30480" marB="30480"/>
                </a:tc>
                <a:tc>
                  <a:txBody>
                    <a:bodyPr/>
                    <a:lstStyle/>
                    <a:p>
                      <a:endParaRPr lang="en-GB" sz="1200" dirty="0"/>
                    </a:p>
                  </a:txBody>
                  <a:tcPr marL="60960" marR="60960" marT="30480" marB="30480"/>
                </a:tc>
                <a:extLst>
                  <a:ext uri="{0D108BD9-81ED-4DB2-BD59-A6C34878D82A}">
                    <a16:rowId xmlns:a16="http://schemas.microsoft.com/office/drawing/2014/main" val="3133497099"/>
                  </a:ext>
                </a:extLst>
              </a:tr>
              <a:tr h="549009">
                <a:tc>
                  <a:txBody>
                    <a:bodyPr/>
                    <a:lstStyle/>
                    <a:p>
                      <a:r>
                        <a:rPr lang="en-GB" sz="1900" dirty="0">
                          <a:solidFill>
                            <a:srgbClr val="002060"/>
                          </a:solidFill>
                          <a:latin typeface="Broadway" panose="04040905080B02020502" pitchFamily="82" charset="0"/>
                        </a:rPr>
                        <a:t>Reception</a:t>
                      </a:r>
                    </a:p>
                  </a:txBody>
                  <a:tcPr marL="60960" marR="60960" marT="30480" marB="30480"/>
                </a:tc>
                <a:tc>
                  <a:txBody>
                    <a:bodyPr/>
                    <a:lstStyle/>
                    <a:p>
                      <a:r>
                        <a:rPr lang="en-GB" sz="1400" dirty="0">
                          <a:latin typeface="Algerian" panose="04020705040A02060702" pitchFamily="82" charset="0"/>
                        </a:rPr>
                        <a:t>Stella</a:t>
                      </a:r>
                    </a:p>
                  </a:txBody>
                  <a:tcPr marL="60960" marR="60960" marT="30480" marB="30480"/>
                </a:tc>
                <a:tc>
                  <a:txBody>
                    <a:bodyPr/>
                    <a:lstStyle/>
                    <a:p>
                      <a:r>
                        <a:rPr lang="en-GB" sz="1400" dirty="0">
                          <a:latin typeface="Algerian" panose="04020705040A02060702" pitchFamily="82" charset="0"/>
                        </a:rPr>
                        <a:t>Mohammed Ameen &amp; Isabelle</a:t>
                      </a:r>
                    </a:p>
                  </a:txBody>
                  <a:tcPr marL="60960" marR="60960" marT="30480" marB="30480"/>
                </a:tc>
                <a:extLst>
                  <a:ext uri="{0D108BD9-81ED-4DB2-BD59-A6C34878D82A}">
                    <a16:rowId xmlns:a16="http://schemas.microsoft.com/office/drawing/2014/main" val="4045249087"/>
                  </a:ext>
                </a:extLst>
              </a:tr>
              <a:tr h="629920">
                <a:tc>
                  <a:txBody>
                    <a:bodyPr/>
                    <a:lstStyle/>
                    <a:p>
                      <a:r>
                        <a:rPr lang="en-GB" sz="1900" dirty="0">
                          <a:solidFill>
                            <a:srgbClr val="002060"/>
                          </a:solidFill>
                          <a:latin typeface="Broadway" panose="04040905080B02020502" pitchFamily="82" charset="0"/>
                        </a:rPr>
                        <a:t>Year 1</a:t>
                      </a:r>
                    </a:p>
                    <a:p>
                      <a:endParaRPr lang="en-GB" sz="1900" dirty="0">
                        <a:solidFill>
                          <a:srgbClr val="002060"/>
                        </a:solidFill>
                        <a:latin typeface="Broadway" panose="04040905080B02020502" pitchFamily="82" charset="0"/>
                      </a:endParaRPr>
                    </a:p>
                  </a:txBody>
                  <a:tcPr marL="60960" marR="60960" marT="30480" marB="30480"/>
                </a:tc>
                <a:tc>
                  <a:txBody>
                    <a:bodyPr/>
                    <a:lstStyle/>
                    <a:p>
                      <a:r>
                        <a:rPr lang="en-GB" sz="1400" dirty="0" err="1">
                          <a:latin typeface="Algerian" panose="04020705040A02060702" pitchFamily="82" charset="0"/>
                        </a:rPr>
                        <a:t>Betsiah</a:t>
                      </a:r>
                      <a:endParaRPr lang="en-GB" sz="1400" dirty="0">
                        <a:latin typeface="Algerian" panose="04020705040A02060702" pitchFamily="82" charset="0"/>
                      </a:endParaRPr>
                    </a:p>
                  </a:txBody>
                  <a:tcPr marL="60960" marR="60960" marT="30480" marB="30480"/>
                </a:tc>
                <a:tc>
                  <a:txBody>
                    <a:bodyPr/>
                    <a:lstStyle/>
                    <a:p>
                      <a:r>
                        <a:rPr lang="en-GB" sz="1400" dirty="0">
                          <a:latin typeface="Algerian" panose="04020705040A02060702" pitchFamily="82" charset="0"/>
                        </a:rPr>
                        <a:t>Evan &amp; Roman</a:t>
                      </a:r>
                    </a:p>
                  </a:txBody>
                  <a:tcPr marL="60960" marR="60960" marT="30480" marB="30480"/>
                </a:tc>
                <a:extLst>
                  <a:ext uri="{0D108BD9-81ED-4DB2-BD59-A6C34878D82A}">
                    <a16:rowId xmlns:a16="http://schemas.microsoft.com/office/drawing/2014/main" val="3337722236"/>
                  </a:ext>
                </a:extLst>
              </a:tr>
              <a:tr h="549009">
                <a:tc>
                  <a:txBody>
                    <a:bodyPr/>
                    <a:lstStyle/>
                    <a:p>
                      <a:r>
                        <a:rPr lang="en-GB" sz="1900" dirty="0">
                          <a:solidFill>
                            <a:srgbClr val="002060"/>
                          </a:solidFill>
                          <a:latin typeface="Broadway" panose="04040905080B02020502" pitchFamily="82" charset="0"/>
                        </a:rPr>
                        <a:t>Year 2</a:t>
                      </a:r>
                    </a:p>
                  </a:txBody>
                  <a:tcPr marL="60960" marR="60960" marT="30480" marB="30480"/>
                </a:tc>
                <a:tc>
                  <a:txBody>
                    <a:bodyPr/>
                    <a:lstStyle/>
                    <a:p>
                      <a:r>
                        <a:rPr lang="en-GB" sz="1400" dirty="0">
                          <a:latin typeface="Algerian" panose="04020705040A02060702" pitchFamily="82" charset="0"/>
                        </a:rPr>
                        <a:t>Giorgio &amp; Milo</a:t>
                      </a:r>
                    </a:p>
                  </a:txBody>
                  <a:tcPr marL="60960" marR="60960" marT="30480" marB="30480"/>
                </a:tc>
                <a:tc>
                  <a:txBody>
                    <a:bodyPr/>
                    <a:lstStyle/>
                    <a:p>
                      <a:r>
                        <a:rPr lang="en-GB" sz="1400" dirty="0">
                          <a:latin typeface="Algerian" panose="04020705040A02060702" pitchFamily="82" charset="0"/>
                        </a:rPr>
                        <a:t>Aimee &amp; </a:t>
                      </a:r>
                      <a:r>
                        <a:rPr lang="en-GB" sz="1400" dirty="0" err="1">
                          <a:latin typeface="Algerian" panose="04020705040A02060702" pitchFamily="82" charset="0"/>
                        </a:rPr>
                        <a:t>Aimy</a:t>
                      </a:r>
                      <a:endParaRPr lang="en-GB" sz="1400" dirty="0">
                        <a:latin typeface="Algerian" panose="04020705040A02060702" pitchFamily="82" charset="0"/>
                      </a:endParaRPr>
                    </a:p>
                  </a:txBody>
                  <a:tcPr marL="60960" marR="60960" marT="30480" marB="30480"/>
                </a:tc>
                <a:extLst>
                  <a:ext uri="{0D108BD9-81ED-4DB2-BD59-A6C34878D82A}">
                    <a16:rowId xmlns:a16="http://schemas.microsoft.com/office/drawing/2014/main" val="2786623143"/>
                  </a:ext>
                </a:extLst>
              </a:tr>
              <a:tr h="549009">
                <a:tc>
                  <a:txBody>
                    <a:bodyPr/>
                    <a:lstStyle/>
                    <a:p>
                      <a:r>
                        <a:rPr lang="en-GB" sz="1900" dirty="0">
                          <a:solidFill>
                            <a:srgbClr val="002060"/>
                          </a:solidFill>
                          <a:latin typeface="Broadway" panose="04040905080B02020502" pitchFamily="82" charset="0"/>
                        </a:rPr>
                        <a:t>Year 3</a:t>
                      </a:r>
                    </a:p>
                  </a:txBody>
                  <a:tcPr marL="60960" marR="60960" marT="30480" marB="30480"/>
                </a:tc>
                <a:tc>
                  <a:txBody>
                    <a:bodyPr/>
                    <a:lstStyle/>
                    <a:p>
                      <a:r>
                        <a:rPr lang="en-GB" sz="1400" dirty="0">
                          <a:latin typeface="Algerian" panose="04020705040A02060702" pitchFamily="82" charset="0"/>
                        </a:rPr>
                        <a:t>Naira</a:t>
                      </a:r>
                    </a:p>
                  </a:txBody>
                  <a:tcPr marL="60960" marR="60960" marT="30480" marB="30480"/>
                </a:tc>
                <a:tc>
                  <a:txBody>
                    <a:bodyPr/>
                    <a:lstStyle/>
                    <a:p>
                      <a:r>
                        <a:rPr lang="en-GB" sz="1400" dirty="0" err="1">
                          <a:latin typeface="Algerian" panose="04020705040A02060702" pitchFamily="82" charset="0"/>
                        </a:rPr>
                        <a:t>Angelin</a:t>
                      </a:r>
                      <a:r>
                        <a:rPr lang="en-GB" sz="1400" dirty="0">
                          <a:latin typeface="Algerian" panose="04020705040A02060702" pitchFamily="82" charset="0"/>
                        </a:rPr>
                        <a:t> &amp; Alexis</a:t>
                      </a:r>
                    </a:p>
                  </a:txBody>
                  <a:tcPr marL="60960" marR="60960" marT="30480" marB="30480"/>
                </a:tc>
                <a:extLst>
                  <a:ext uri="{0D108BD9-81ED-4DB2-BD59-A6C34878D82A}">
                    <a16:rowId xmlns:a16="http://schemas.microsoft.com/office/drawing/2014/main" val="2366226570"/>
                  </a:ext>
                </a:extLst>
              </a:tr>
              <a:tr h="629920">
                <a:tc>
                  <a:txBody>
                    <a:bodyPr/>
                    <a:lstStyle/>
                    <a:p>
                      <a:r>
                        <a:rPr lang="en-GB" sz="1900" dirty="0">
                          <a:solidFill>
                            <a:srgbClr val="002060"/>
                          </a:solidFill>
                          <a:latin typeface="Broadway" panose="04040905080B02020502" pitchFamily="82" charset="0"/>
                        </a:rPr>
                        <a:t>Year 4</a:t>
                      </a:r>
                    </a:p>
                    <a:p>
                      <a:endParaRPr lang="en-GB" sz="1900" dirty="0">
                        <a:solidFill>
                          <a:srgbClr val="002060"/>
                        </a:solidFill>
                        <a:latin typeface="Broadway" panose="04040905080B02020502" pitchFamily="82" charset="0"/>
                      </a:endParaRPr>
                    </a:p>
                  </a:txBody>
                  <a:tcPr marL="60960" marR="60960" marT="30480" marB="30480"/>
                </a:tc>
                <a:tc>
                  <a:txBody>
                    <a:bodyPr/>
                    <a:lstStyle/>
                    <a:p>
                      <a:r>
                        <a:rPr lang="en-GB" sz="1400" dirty="0">
                          <a:latin typeface="Algerian" panose="04020705040A02060702" pitchFamily="82" charset="0"/>
                        </a:rPr>
                        <a:t>Ellis</a:t>
                      </a:r>
                    </a:p>
                  </a:txBody>
                  <a:tcPr marL="60960" marR="60960" marT="30480" marB="30480"/>
                </a:tc>
                <a:tc>
                  <a:txBody>
                    <a:bodyPr/>
                    <a:lstStyle/>
                    <a:p>
                      <a:r>
                        <a:rPr lang="en-GB" sz="1400" dirty="0">
                          <a:latin typeface="Algerian" panose="04020705040A02060702" pitchFamily="82" charset="0"/>
                        </a:rPr>
                        <a:t>Tori &amp; Alissa</a:t>
                      </a:r>
                    </a:p>
                  </a:txBody>
                  <a:tcPr marL="60960" marR="60960" marT="30480" marB="30480"/>
                </a:tc>
                <a:extLst>
                  <a:ext uri="{0D108BD9-81ED-4DB2-BD59-A6C34878D82A}">
                    <a16:rowId xmlns:a16="http://schemas.microsoft.com/office/drawing/2014/main" val="3240983398"/>
                  </a:ext>
                </a:extLst>
              </a:tr>
              <a:tr h="549009">
                <a:tc>
                  <a:txBody>
                    <a:bodyPr/>
                    <a:lstStyle/>
                    <a:p>
                      <a:r>
                        <a:rPr lang="en-GB" sz="1900" dirty="0">
                          <a:solidFill>
                            <a:srgbClr val="002060"/>
                          </a:solidFill>
                          <a:latin typeface="Broadway" panose="04040905080B02020502" pitchFamily="82" charset="0"/>
                        </a:rPr>
                        <a:t>Year 5</a:t>
                      </a:r>
                    </a:p>
                  </a:txBody>
                  <a:tcPr marL="60960" marR="60960" marT="30480" marB="30480"/>
                </a:tc>
                <a:tc>
                  <a:txBody>
                    <a:bodyPr/>
                    <a:lstStyle/>
                    <a:p>
                      <a:r>
                        <a:rPr lang="en-GB" sz="1400" dirty="0">
                          <a:latin typeface="Algerian" panose="04020705040A02060702" pitchFamily="82" charset="0"/>
                        </a:rPr>
                        <a:t>Nana Kwadwo</a:t>
                      </a:r>
                    </a:p>
                  </a:txBody>
                  <a:tcPr marL="60960" marR="60960" marT="30480" marB="30480"/>
                </a:tc>
                <a:tc>
                  <a:txBody>
                    <a:bodyPr/>
                    <a:lstStyle/>
                    <a:p>
                      <a:r>
                        <a:rPr lang="en-GB" sz="1400" dirty="0">
                          <a:latin typeface="Algerian" panose="04020705040A02060702" pitchFamily="82" charset="0"/>
                        </a:rPr>
                        <a:t>Erin &amp; Tillie</a:t>
                      </a:r>
                    </a:p>
                  </a:txBody>
                  <a:tcPr marL="60960" marR="60960" marT="30480" marB="30480"/>
                </a:tc>
                <a:extLst>
                  <a:ext uri="{0D108BD9-81ED-4DB2-BD59-A6C34878D82A}">
                    <a16:rowId xmlns:a16="http://schemas.microsoft.com/office/drawing/2014/main" val="3439072512"/>
                  </a:ext>
                </a:extLst>
              </a:tr>
              <a:tr h="549009">
                <a:tc>
                  <a:txBody>
                    <a:bodyPr/>
                    <a:lstStyle/>
                    <a:p>
                      <a:r>
                        <a:rPr lang="en-GB" sz="1900" dirty="0">
                          <a:solidFill>
                            <a:srgbClr val="002060"/>
                          </a:solidFill>
                          <a:latin typeface="Broadway" panose="04040905080B02020502" pitchFamily="82" charset="0"/>
                        </a:rPr>
                        <a:t>Year 6</a:t>
                      </a:r>
                    </a:p>
                  </a:txBody>
                  <a:tcPr marL="60960" marR="60960" marT="30480" marB="30480"/>
                </a:tc>
                <a:tc>
                  <a:txBody>
                    <a:bodyPr/>
                    <a:lstStyle/>
                    <a:p>
                      <a:r>
                        <a:rPr lang="en-GB" sz="1400" dirty="0" err="1">
                          <a:latin typeface="Algerian" panose="04020705040A02060702" pitchFamily="82" charset="0"/>
                        </a:rPr>
                        <a:t>Mylo</a:t>
                      </a:r>
                      <a:endParaRPr lang="en-GB" sz="1400" dirty="0">
                        <a:latin typeface="Algerian" panose="04020705040A02060702" pitchFamily="82" charset="0"/>
                      </a:endParaRPr>
                    </a:p>
                  </a:txBody>
                  <a:tcPr marL="60960" marR="60960" marT="30480" marB="30480"/>
                </a:tc>
                <a:tc>
                  <a:txBody>
                    <a:bodyPr/>
                    <a:lstStyle/>
                    <a:p>
                      <a:r>
                        <a:rPr lang="en-GB" sz="1400" dirty="0">
                          <a:latin typeface="Algerian" panose="04020705040A02060702" pitchFamily="82" charset="0"/>
                        </a:rPr>
                        <a:t>Sarah &amp; Leif</a:t>
                      </a:r>
                    </a:p>
                  </a:txBody>
                  <a:tcPr marL="60960" marR="60960" marT="30480" marB="30480"/>
                </a:tc>
                <a:extLst>
                  <a:ext uri="{0D108BD9-81ED-4DB2-BD59-A6C34878D82A}">
                    <a16:rowId xmlns:a16="http://schemas.microsoft.com/office/drawing/2014/main" val="1251448941"/>
                  </a:ext>
                </a:extLst>
              </a:tr>
            </a:tbl>
          </a:graphicData>
        </a:graphic>
      </p:graphicFrame>
      <p:graphicFrame>
        <p:nvGraphicFramePr>
          <p:cNvPr id="18" name="Table 17">
            <a:extLst>
              <a:ext uri="{FF2B5EF4-FFF2-40B4-BE49-F238E27FC236}">
                <a16:creationId xmlns:a16="http://schemas.microsoft.com/office/drawing/2014/main" id="{ABDCF766-A190-4D2B-8376-56A7BEF63B16}"/>
              </a:ext>
            </a:extLst>
          </p:cNvPr>
          <p:cNvGraphicFramePr>
            <a:graphicFrameLocks noGrp="1"/>
          </p:cNvGraphicFramePr>
          <p:nvPr/>
        </p:nvGraphicFramePr>
        <p:xfrm>
          <a:off x="-949842" y="3076353"/>
          <a:ext cx="147320" cy="243840"/>
        </p:xfrm>
        <a:graphic>
          <a:graphicData uri="http://schemas.openxmlformats.org/drawingml/2006/table">
            <a:tbl>
              <a:tblPr/>
              <a:tblGrid>
                <a:gridCol w="147320">
                  <a:extLst>
                    <a:ext uri="{9D8B030D-6E8A-4147-A177-3AD203B41FA5}">
                      <a16:colId xmlns:a16="http://schemas.microsoft.com/office/drawing/2014/main" val="2672926307"/>
                    </a:ext>
                  </a:extLst>
                </a:gridCol>
              </a:tblGrid>
              <a:tr h="243840">
                <a:tc>
                  <a:txBody>
                    <a:bodyPr/>
                    <a:lstStyle/>
                    <a:p>
                      <a:endParaRPr lang="en-GB" sz="1200" dirty="0"/>
                    </a:p>
                  </a:txBody>
                  <a:tcPr marL="60960" marR="60960" marT="30480" marB="30480">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525387779"/>
                  </a:ext>
                </a:extLst>
              </a:tr>
            </a:tbl>
          </a:graphicData>
        </a:graphic>
      </p:graphicFrame>
      <p:pic>
        <p:nvPicPr>
          <p:cNvPr id="19" name="Picture 18">
            <a:extLst>
              <a:ext uri="{FF2B5EF4-FFF2-40B4-BE49-F238E27FC236}">
                <a16:creationId xmlns:a16="http://schemas.microsoft.com/office/drawing/2014/main" id="{054D221B-EC0F-4913-8593-AC45C7955657}"/>
              </a:ext>
            </a:extLst>
          </p:cNvPr>
          <p:cNvPicPr>
            <a:picLocks noChangeAspect="1"/>
          </p:cNvPicPr>
          <p:nvPr/>
        </p:nvPicPr>
        <p:blipFill>
          <a:blip r:embed="rId17"/>
          <a:stretch>
            <a:fillRect/>
          </a:stretch>
        </p:blipFill>
        <p:spPr>
          <a:xfrm>
            <a:off x="10735925" y="-61354"/>
            <a:ext cx="1351791" cy="11813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437F08B-4431-43F9-86A9-BEED976772EA}"/>
              </a:ext>
            </a:extLst>
          </p:cNvPr>
          <p:cNvSpPr txBox="1"/>
          <p:nvPr/>
        </p:nvSpPr>
        <p:spPr>
          <a:xfrm>
            <a:off x="215152" y="134471"/>
            <a:ext cx="11761695" cy="6555641"/>
          </a:xfrm>
          <a:prstGeom prst="rect">
            <a:avLst/>
          </a:prstGeom>
          <a:noFill/>
        </p:spPr>
        <p:txBody>
          <a:bodyPr wrap="square">
            <a:spAutoFit/>
          </a:bodyPr>
          <a:lstStyle/>
          <a:p>
            <a:r>
              <a:rPr lang="en-GB" sz="1200" b="1" dirty="0">
                <a:effectLst/>
                <a:ea typeface="Calibri" panose="020F0502020204030204" pitchFamily="34" charset="0"/>
              </a:rPr>
              <a:t>Swansea Council: Schools Essentials Grant (previously known as the School Uniform Grant)</a:t>
            </a:r>
            <a:endParaRPr lang="en-GB" sz="1200" dirty="0">
              <a:effectLst/>
              <a:ea typeface="Calibri" panose="020F0502020204030204" pitchFamily="34" charset="0"/>
            </a:endParaRPr>
          </a:p>
          <a:p>
            <a:endParaRPr lang="en-GB" sz="1200" dirty="0">
              <a:effectLst/>
              <a:ea typeface="Calibri" panose="020F0502020204030204" pitchFamily="34" charset="0"/>
            </a:endParaRPr>
          </a:p>
          <a:p>
            <a:r>
              <a:rPr lang="en-GB" sz="1200" dirty="0">
                <a:effectLst/>
                <a:ea typeface="Calibri" panose="020F0502020204030204" pitchFamily="34" charset="0"/>
              </a:rPr>
              <a:t>Please be reminded that the closing date for applying for the Schools Essentials Grant (previously known as the School Uniform Grant) is 31 May 2026 for the 2025-2026 Academic Year.</a:t>
            </a:r>
          </a:p>
          <a:p>
            <a:r>
              <a:rPr lang="en-GB" sz="1200" dirty="0">
                <a:effectLst/>
                <a:ea typeface="Calibri" panose="020F0502020204030204" pitchFamily="34" charset="0"/>
              </a:rPr>
              <a:t>We recognise that there may be confusion in applying for this grant as it is for those learners that are </a:t>
            </a:r>
            <a:r>
              <a:rPr lang="en-GB" sz="1200" b="1" i="1" dirty="0">
                <a:effectLst/>
                <a:ea typeface="Calibri" panose="020F0502020204030204" pitchFamily="34" charset="0"/>
              </a:rPr>
              <a:t>eligible</a:t>
            </a:r>
            <a:r>
              <a:rPr lang="en-GB" sz="1200" dirty="0">
                <a:effectLst/>
                <a:ea typeface="Calibri" panose="020F0502020204030204" pitchFamily="34" charset="0"/>
              </a:rPr>
              <a:t> for free school meals. Being eligible for free school meals is different to the ‘Universal Free School Meal’ offer (this provides a free meal to all primary aged pupils).  Children whose parents/carers receive the following support payments are eligible for free school meals. Universal Credit if your annualised net earnings are £7400 or less</a:t>
            </a:r>
          </a:p>
          <a:p>
            <a:pPr marL="342900" lvl="0" indent="-342900">
              <a:buFont typeface="Symbol" panose="05050102010706020507" pitchFamily="18" charset="2"/>
              <a:buChar char=""/>
            </a:pPr>
            <a:r>
              <a:rPr lang="en-GB" sz="1200" dirty="0">
                <a:effectLst/>
                <a:ea typeface="Calibri" panose="020F0502020204030204" pitchFamily="34" charset="0"/>
              </a:rPr>
              <a:t>Income support</a:t>
            </a:r>
          </a:p>
          <a:p>
            <a:pPr marL="342900" lvl="0" indent="-342900">
              <a:buFont typeface="Symbol" panose="05050102010706020507" pitchFamily="18" charset="2"/>
              <a:buChar char=""/>
            </a:pPr>
            <a:r>
              <a:rPr lang="en-GB" sz="1200" dirty="0">
                <a:effectLst/>
                <a:ea typeface="Calibri" panose="020F0502020204030204" pitchFamily="34" charset="0"/>
              </a:rPr>
              <a:t>Income based Job Seekers Allowance</a:t>
            </a:r>
          </a:p>
          <a:p>
            <a:pPr marL="342900" lvl="0" indent="-342900">
              <a:buFont typeface="Symbol" panose="05050102010706020507" pitchFamily="18" charset="2"/>
              <a:buChar char=""/>
            </a:pPr>
            <a:r>
              <a:rPr lang="en-GB" sz="1200" dirty="0">
                <a:effectLst/>
                <a:ea typeface="Calibri" panose="020F0502020204030204" pitchFamily="34" charset="0"/>
              </a:rPr>
              <a:t>Income related Employment and Support Allowance</a:t>
            </a:r>
          </a:p>
          <a:p>
            <a:pPr marL="342900" lvl="0" indent="-342900">
              <a:buFont typeface="Symbol" panose="05050102010706020507" pitchFamily="18" charset="2"/>
              <a:buChar char=""/>
            </a:pPr>
            <a:r>
              <a:rPr lang="en-GB" sz="1200" dirty="0">
                <a:effectLst/>
                <a:ea typeface="Calibri" panose="020F0502020204030204" pitchFamily="34" charset="0"/>
              </a:rPr>
              <a:t>Guarantee element of State Pension Credit</a:t>
            </a:r>
          </a:p>
          <a:p>
            <a:pPr marL="342900" lvl="0" indent="-342900">
              <a:buFont typeface="Symbol" panose="05050102010706020507" pitchFamily="18" charset="2"/>
              <a:buChar char=""/>
            </a:pPr>
            <a:r>
              <a:rPr lang="en-GB" sz="1200" dirty="0">
                <a:effectLst/>
                <a:ea typeface="Calibri" panose="020F0502020204030204" pitchFamily="34" charset="0"/>
              </a:rPr>
              <a:t>Support under Part VI or the Immigration and Asylum Act 1999</a:t>
            </a:r>
          </a:p>
          <a:p>
            <a:pPr marL="342900" lvl="0" indent="-342900">
              <a:buFont typeface="Symbol" panose="05050102010706020507" pitchFamily="18" charset="2"/>
              <a:buChar char=""/>
            </a:pPr>
            <a:r>
              <a:rPr lang="en-GB" sz="1200" dirty="0">
                <a:effectLst/>
                <a:ea typeface="Calibri" panose="020F0502020204030204" pitchFamily="34" charset="0"/>
              </a:rPr>
              <a:t>Child Tax Credit where total annual income is less that £16,190 a year</a:t>
            </a:r>
          </a:p>
          <a:p>
            <a:pPr marL="342900" lvl="0" indent="-342900">
              <a:buFont typeface="Symbol" panose="05050102010706020507" pitchFamily="18" charset="2"/>
              <a:buChar char=""/>
            </a:pPr>
            <a:r>
              <a:rPr lang="en-GB" sz="1200" dirty="0">
                <a:effectLst/>
                <a:ea typeface="Calibri" panose="020F0502020204030204" pitchFamily="34" charset="0"/>
              </a:rPr>
              <a:t>Working Tax Credit ‘run on’</a:t>
            </a:r>
          </a:p>
          <a:p>
            <a:r>
              <a:rPr lang="en-GB" sz="1200" dirty="0">
                <a:effectLst/>
                <a:ea typeface="Calibri" panose="020F0502020204030204" pitchFamily="34" charset="0"/>
              </a:rPr>
              <a:t> </a:t>
            </a:r>
          </a:p>
          <a:p>
            <a:r>
              <a:rPr lang="en-GB" sz="1200" dirty="0">
                <a:effectLst/>
                <a:ea typeface="Calibri" panose="020F0502020204030204" pitchFamily="34" charset="0"/>
              </a:rPr>
              <a:t>If you believe you are eligible for free school meals we would urge you to apply (even if your child is in receipt of a free meal in primary school), the application form is quick and easy to complete, and eligibility allows you to apply for the Schools Essentials Grant. This will also help your school as part of the funding schools receive is based on the number of eligible free school meal learners. You can apply using the following link: </a:t>
            </a:r>
            <a:r>
              <a:rPr lang="en-GB" sz="1200" u="sng" dirty="0">
                <a:solidFill>
                  <a:srgbClr val="0563C1"/>
                </a:solidFill>
                <a:effectLst/>
                <a:ea typeface="Calibri" panose="020F0502020204030204" pitchFamily="34" charset="0"/>
                <a:hlinkClick r:id="rId2"/>
              </a:rPr>
              <a:t>Apply for free school meals - Swansea</a:t>
            </a:r>
            <a:endParaRPr lang="en-GB" sz="1200" dirty="0">
              <a:effectLst/>
              <a:ea typeface="Calibri" panose="020F0502020204030204" pitchFamily="34" charset="0"/>
            </a:endParaRPr>
          </a:p>
          <a:p>
            <a:r>
              <a:rPr lang="en-GB" sz="1200" dirty="0">
                <a:effectLst/>
                <a:ea typeface="Calibri" panose="020F0502020204030204" pitchFamily="34" charset="0"/>
              </a:rPr>
              <a:t> If you have any queries relating to Free School Meals please contact: </a:t>
            </a:r>
            <a:r>
              <a:rPr lang="en-GB" sz="1200" u="sng" dirty="0">
                <a:solidFill>
                  <a:srgbClr val="0563C1"/>
                </a:solidFill>
                <a:effectLst/>
                <a:ea typeface="Calibri" panose="020F0502020204030204" pitchFamily="34" charset="0"/>
                <a:hlinkClick r:id="rId3"/>
              </a:rPr>
              <a:t>FreeSchoolMeals@swansea.gov.uk</a:t>
            </a:r>
            <a:endParaRPr lang="en-GB" sz="1200" dirty="0">
              <a:effectLst/>
              <a:ea typeface="Calibri" panose="020F0502020204030204" pitchFamily="34" charset="0"/>
            </a:endParaRPr>
          </a:p>
          <a:p>
            <a:r>
              <a:rPr lang="en-GB" sz="1200" dirty="0">
                <a:effectLst/>
                <a:ea typeface="Calibri" panose="020F0502020204030204" pitchFamily="34" charset="0"/>
              </a:rPr>
              <a:t> </a:t>
            </a:r>
          </a:p>
          <a:p>
            <a:r>
              <a:rPr lang="en-GB" sz="1200" dirty="0">
                <a:effectLst/>
                <a:ea typeface="Calibri" panose="020F0502020204030204" pitchFamily="34" charset="0"/>
              </a:rPr>
              <a:t>Once eligibility status has been confirmed for free school meals, you will then be able to apply for the Schools Essentials Grant. This grant is available for those learners:</a:t>
            </a:r>
          </a:p>
          <a:p>
            <a:r>
              <a:rPr lang="en-GB" sz="1200" dirty="0">
                <a:effectLst/>
                <a:ea typeface="Calibri" panose="020F0502020204030204" pitchFamily="34" charset="0"/>
              </a:rPr>
              <a:t> Eligible for free school meals</a:t>
            </a:r>
          </a:p>
          <a:p>
            <a:pPr marL="342900" lvl="0" indent="-342900">
              <a:buFont typeface="Symbol" panose="05050102010706020507" pitchFamily="18" charset="2"/>
              <a:buChar char=""/>
            </a:pPr>
            <a:r>
              <a:rPr lang="en-GB" sz="1200" dirty="0">
                <a:effectLst/>
                <a:ea typeface="Calibri" panose="020F0502020204030204" pitchFamily="34" charset="0"/>
              </a:rPr>
              <a:t>Children Looked After (CLA) (must attend a Swansea school)</a:t>
            </a:r>
          </a:p>
          <a:p>
            <a:pPr marL="342900" lvl="0" indent="-342900">
              <a:buFont typeface="Symbol" panose="05050102010706020507" pitchFamily="18" charset="2"/>
              <a:buChar char=""/>
            </a:pPr>
            <a:r>
              <a:rPr lang="en-GB" sz="1200" dirty="0">
                <a:effectLst/>
                <a:ea typeface="Calibri" panose="020F0502020204030204" pitchFamily="34" charset="0"/>
              </a:rPr>
              <a:t>Who are classed as No Resource to Public Funds (NPRF)</a:t>
            </a:r>
          </a:p>
          <a:p>
            <a:pPr marL="342900" lvl="0" indent="-342900">
              <a:buFont typeface="Symbol" panose="05050102010706020507" pitchFamily="18" charset="2"/>
              <a:buChar char=""/>
            </a:pPr>
            <a:r>
              <a:rPr lang="en-GB" sz="1200" dirty="0">
                <a:effectLst/>
                <a:ea typeface="Calibri" panose="020F0502020204030204" pitchFamily="34" charset="0"/>
              </a:rPr>
              <a:t>In year groups Reception – Year 11 (as of September 2025)</a:t>
            </a:r>
          </a:p>
          <a:p>
            <a:r>
              <a:rPr lang="en-GB" sz="1200" dirty="0">
                <a:effectLst/>
                <a:ea typeface="Calibri" panose="020F0502020204030204" pitchFamily="34" charset="0"/>
              </a:rPr>
              <a:t>The grant is £125 per eligible learner except for those in Year 7, who will be entitled to £200.</a:t>
            </a:r>
          </a:p>
          <a:p>
            <a:r>
              <a:rPr lang="en-GB" sz="1200" dirty="0">
                <a:effectLst/>
                <a:ea typeface="Calibri" panose="020F0502020204030204" pitchFamily="34" charset="0"/>
              </a:rPr>
              <a:t> </a:t>
            </a:r>
          </a:p>
          <a:p>
            <a:r>
              <a:rPr lang="en-GB" sz="1200" dirty="0">
                <a:effectLst/>
                <a:ea typeface="Calibri" panose="020F0502020204030204" pitchFamily="34" charset="0"/>
              </a:rPr>
              <a:t>The grant can be spent on (but is not limited to):</a:t>
            </a:r>
          </a:p>
          <a:p>
            <a:r>
              <a:rPr lang="en-GB" sz="1200" dirty="0">
                <a:effectLst/>
                <a:ea typeface="Calibri" panose="020F0502020204030204" pitchFamily="34" charset="0"/>
              </a:rPr>
              <a:t> School uniform including coats and shoes;</a:t>
            </a:r>
          </a:p>
          <a:p>
            <a:pPr marL="342900" lvl="0" indent="-342900">
              <a:buFont typeface="Symbol" panose="05050102010706020507" pitchFamily="18" charset="2"/>
              <a:buChar char=""/>
            </a:pPr>
            <a:r>
              <a:rPr lang="en-GB" sz="1200" dirty="0">
                <a:effectLst/>
                <a:ea typeface="Calibri" panose="020F0502020204030204" pitchFamily="34" charset="0"/>
              </a:rPr>
              <a:t>School sports kits including footwear;</a:t>
            </a:r>
          </a:p>
          <a:p>
            <a:pPr marL="342900" lvl="0" indent="-342900">
              <a:buFont typeface="Symbol" panose="05050102010706020507" pitchFamily="18" charset="2"/>
              <a:buChar char=""/>
            </a:pPr>
            <a:r>
              <a:rPr lang="en-GB" sz="1200" dirty="0">
                <a:effectLst/>
                <a:ea typeface="Calibri" panose="020F0502020204030204" pitchFamily="34" charset="0"/>
              </a:rPr>
              <a:t>IT equipment;</a:t>
            </a:r>
          </a:p>
          <a:p>
            <a:pPr marL="342900" lvl="0" indent="-342900">
              <a:buFont typeface="Symbol" panose="05050102010706020507" pitchFamily="18" charset="2"/>
              <a:buChar char=""/>
            </a:pPr>
            <a:r>
              <a:rPr lang="en-GB" sz="1200" dirty="0">
                <a:effectLst/>
                <a:ea typeface="Calibri" panose="020F0502020204030204" pitchFamily="34" charset="0"/>
              </a:rPr>
              <a:t>Uniform for enrichment activities (for example scouts, guides, cadets, dance etc.); and</a:t>
            </a:r>
          </a:p>
          <a:p>
            <a:pPr marL="342900" lvl="0" indent="-342900">
              <a:buFont typeface="Symbol" panose="05050102010706020507" pitchFamily="18" charset="2"/>
              <a:buChar char=""/>
            </a:pPr>
            <a:r>
              <a:rPr lang="en-GB" sz="1200" dirty="0">
                <a:effectLst/>
                <a:ea typeface="Calibri" panose="020F0502020204030204" pitchFamily="34" charset="0"/>
              </a:rPr>
              <a:t>Equipment (for example school bags and stationery).</a:t>
            </a:r>
          </a:p>
          <a:p>
            <a:r>
              <a:rPr lang="en-GB" sz="1200" dirty="0">
                <a:effectLst/>
                <a:ea typeface="Calibri" panose="020F0502020204030204" pitchFamily="34" charset="0"/>
              </a:rPr>
              <a:t> </a:t>
            </a:r>
          </a:p>
          <a:p>
            <a:r>
              <a:rPr lang="en-GB" sz="1200" dirty="0">
                <a:effectLst/>
                <a:ea typeface="Calibri" panose="020F0502020204030204" pitchFamily="34" charset="0"/>
              </a:rPr>
              <a:t>You can apply for the Schools Essentials Grant using the link below: </a:t>
            </a:r>
            <a:r>
              <a:rPr lang="en-GB" sz="1200" u="sng" dirty="0">
                <a:solidFill>
                  <a:srgbClr val="0563C1"/>
                </a:solidFill>
                <a:effectLst/>
                <a:ea typeface="Calibri" panose="020F0502020204030204" pitchFamily="34" charset="0"/>
                <a:hlinkClick r:id="rId4"/>
              </a:rPr>
              <a:t>School Essentials Grant (formerly school uniform grant - PDG access) - Swansea</a:t>
            </a:r>
            <a:endParaRPr lang="en-GB" sz="1200" dirty="0">
              <a:effectLst/>
              <a:ea typeface="Calibri" panose="020F0502020204030204" pitchFamily="34" charset="0"/>
            </a:endParaRPr>
          </a:p>
          <a:p>
            <a:r>
              <a:rPr lang="en-GB" sz="1200" dirty="0">
                <a:effectLst/>
                <a:ea typeface="Calibri" panose="020F0502020204030204" pitchFamily="34" charset="0"/>
              </a:rPr>
              <a:t>If you have any queries relating to the Schools Essentials Grant please contact: </a:t>
            </a:r>
            <a:r>
              <a:rPr lang="en-GB" sz="1200" u="sng" dirty="0">
                <a:solidFill>
                  <a:srgbClr val="0563C1"/>
                </a:solidFill>
                <a:effectLst/>
                <a:ea typeface="Calibri" panose="020F0502020204030204" pitchFamily="34" charset="0"/>
                <a:hlinkClick r:id="rId5"/>
              </a:rPr>
              <a:t>schooluniformgrant@swansea.gov.uk</a:t>
            </a:r>
            <a:endParaRPr lang="en-GB" sz="1200" dirty="0">
              <a:effectLst/>
              <a:ea typeface="Calibri" panose="020F0502020204030204" pitchFamily="34" charset="0"/>
            </a:endParaRPr>
          </a:p>
        </p:txBody>
      </p:sp>
    </p:spTree>
    <p:extLst>
      <p:ext uri="{BB962C8B-B14F-4D97-AF65-F5344CB8AC3E}">
        <p14:creationId xmlns:p14="http://schemas.microsoft.com/office/powerpoint/2010/main" val="1996646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0D3B3F-0D33-47D3-963C-6CDCFF790BC5}"/>
              </a:ext>
            </a:extLst>
          </p:cNvPr>
          <p:cNvSpPr txBox="1"/>
          <p:nvPr/>
        </p:nvSpPr>
        <p:spPr>
          <a:xfrm>
            <a:off x="76200" y="447586"/>
            <a:ext cx="12011025" cy="1477328"/>
          </a:xfrm>
          <a:prstGeom prst="rect">
            <a:avLst/>
          </a:prstGeom>
          <a:noFill/>
        </p:spPr>
        <p:txBody>
          <a:bodyPr wrap="square">
            <a:spAutoFit/>
          </a:bodyPr>
          <a:lstStyle/>
          <a:p>
            <a:r>
              <a:rPr lang="en-US" sz="1800" dirty="0">
                <a:effectLst/>
                <a:latin typeface="Calibri" panose="020F0502020204030204" pitchFamily="34" charset="0"/>
                <a:ea typeface="MS Gothic" panose="020B0609070205080204" pitchFamily="49" charset="-128"/>
                <a:cs typeface="Times New Roman" panose="02020603050405020304" pitchFamily="18" charset="0"/>
              </a:rPr>
              <a:t>New clubs lists have started for the summer term. You need to send in the form and payment for your child to access clubs.</a:t>
            </a:r>
          </a:p>
          <a:p>
            <a:endParaRPr lang="en-US" sz="1800" dirty="0">
              <a:effectLst/>
              <a:latin typeface="Calibri" panose="020F0502020204030204" pitchFamily="34" charset="0"/>
              <a:ea typeface="MS Gothic" panose="020B0609070205080204" pitchFamily="49" charset="-128"/>
              <a:cs typeface="Times New Roman" panose="02020603050405020304" pitchFamily="18" charset="0"/>
            </a:endParaRPr>
          </a:p>
          <a:p>
            <a:r>
              <a:rPr lang="en-US" sz="1800" dirty="0">
                <a:effectLst/>
                <a:latin typeface="Calibri" panose="020F0502020204030204" pitchFamily="34" charset="0"/>
                <a:ea typeface="MS Gothic" panose="020B0609070205080204" pitchFamily="49" charset="-128"/>
                <a:cs typeface="Times New Roman" panose="02020603050405020304" pitchFamily="18" charset="0"/>
              </a:rPr>
              <a:t>                             Club times are </a:t>
            </a:r>
            <a:r>
              <a:rPr lang="en-US" sz="1800" dirty="0">
                <a:effectLst/>
                <a:latin typeface="Calibri" panose="020F0502020204030204" pitchFamily="34" charset="0"/>
                <a:ea typeface="Calibri" panose="020F0502020204030204" pitchFamily="34" charset="0"/>
                <a:cs typeface="Times New Roman" panose="02020603050405020304" pitchFamily="18" charset="0"/>
              </a:rPr>
              <a:t>3.20- 4.20PM Please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be on time </a:t>
            </a:r>
            <a:r>
              <a:rPr lang="en-US" sz="1800" dirty="0">
                <a:effectLst/>
                <a:latin typeface="Calibri" panose="020F0502020204030204" pitchFamily="34" charset="0"/>
                <a:ea typeface="Calibri" panose="020F0502020204030204" pitchFamily="34" charset="0"/>
                <a:cs typeface="Times New Roman" panose="02020603050405020304" pitchFamily="18" charset="0"/>
              </a:rPr>
              <a:t>to collect your child from the main gate,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diolch</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a:p>
            <a:endParaRPr lang="en-US" sz="1800" dirty="0">
              <a:effectLst/>
              <a:latin typeface="Calibri" panose="020F0502020204030204" pitchFamily="34" charset="0"/>
              <a:ea typeface="MS Gothic" panose="020B0609070205080204" pitchFamily="49" charset="-128"/>
              <a:cs typeface="Times New Roman" panose="02020603050405020304" pitchFamily="18" charset="0"/>
            </a:endParaRPr>
          </a:p>
          <a:p>
            <a:r>
              <a:rPr lang="en-US" sz="1800" dirty="0">
                <a:effectLst/>
                <a:latin typeface="Calibri" panose="020F0502020204030204" pitchFamily="34" charset="0"/>
                <a:ea typeface="MS Gothic" panose="020B0609070205080204" pitchFamily="49" charset="-128"/>
                <a:cs typeface="Times New Roman" panose="02020603050405020304" pitchFamily="18" charset="0"/>
              </a:rPr>
              <a:t>                                    There are no clubs during HALF TERM – May 25</a:t>
            </a:r>
            <a:r>
              <a:rPr lang="en-US" sz="1800" baseline="30000" dirty="0">
                <a:effectLst/>
                <a:latin typeface="Calibri" panose="020F0502020204030204" pitchFamily="34" charset="0"/>
                <a:ea typeface="MS Gothic" panose="020B0609070205080204" pitchFamily="49" charset="-128"/>
                <a:cs typeface="Times New Roman" panose="02020603050405020304" pitchFamily="18" charset="0"/>
              </a:rPr>
              <a:t>th</a:t>
            </a:r>
            <a:r>
              <a:rPr lang="en-US" sz="1800" dirty="0">
                <a:effectLst/>
                <a:latin typeface="Calibri" panose="020F0502020204030204" pitchFamily="34" charset="0"/>
                <a:ea typeface="MS Gothic" panose="020B0609070205080204" pitchFamily="49" charset="-128"/>
                <a:cs typeface="Times New Roman" panose="02020603050405020304" pitchFamily="18" charset="0"/>
              </a:rPr>
              <a:t> – 29</a:t>
            </a:r>
            <a:r>
              <a:rPr lang="en-US" sz="1800" baseline="30000" dirty="0">
                <a:effectLst/>
                <a:latin typeface="Calibri" panose="020F0502020204030204" pitchFamily="34" charset="0"/>
                <a:ea typeface="MS Gothic" panose="020B0609070205080204" pitchFamily="49" charset="-128"/>
                <a:cs typeface="Times New Roman" panose="02020603050405020304" pitchFamily="18" charset="0"/>
              </a:rPr>
              <a:t>th</a:t>
            </a:r>
            <a:r>
              <a:rPr lang="en-US" sz="1800" dirty="0">
                <a:effectLst/>
                <a:latin typeface="Calibri" panose="020F0502020204030204" pitchFamily="34" charset="0"/>
                <a:ea typeface="MS Gothic" panose="020B0609070205080204" pitchFamily="49" charset="-128"/>
                <a:cs typeface="Times New Roman" panose="02020603050405020304" pitchFamily="18" charset="0"/>
              </a:rPr>
              <a:t> Last week of clubs will is July 6</a:t>
            </a:r>
            <a:r>
              <a:rPr lang="en-US" sz="1800" baseline="30000" dirty="0">
                <a:effectLst/>
                <a:latin typeface="Calibri" panose="020F0502020204030204" pitchFamily="34" charset="0"/>
                <a:ea typeface="MS Gothic" panose="020B0609070205080204" pitchFamily="49" charset="-128"/>
                <a:cs typeface="Times New Roman" panose="02020603050405020304" pitchFamily="18" charset="0"/>
              </a:rPr>
              <a:t>th</a:t>
            </a:r>
            <a:r>
              <a:rPr lang="en-US" sz="1800" dirty="0">
                <a:effectLst/>
                <a:latin typeface="Calibri" panose="020F0502020204030204" pitchFamily="34" charset="0"/>
                <a:ea typeface="MS Gothic" panose="020B0609070205080204" pitchFamily="49" charset="-128"/>
                <a:cs typeface="Times New Roman" panose="02020603050405020304" pitchFamily="18" charset="0"/>
              </a:rPr>
              <a:t>.</a:t>
            </a: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graphicFrame>
        <p:nvGraphicFramePr>
          <p:cNvPr id="5" name="Table 4">
            <a:extLst>
              <a:ext uri="{FF2B5EF4-FFF2-40B4-BE49-F238E27FC236}">
                <a16:creationId xmlns:a16="http://schemas.microsoft.com/office/drawing/2014/main" id="{19C1F210-CA7D-43F0-B039-E61EC8883BC0}"/>
              </a:ext>
            </a:extLst>
          </p:cNvPr>
          <p:cNvGraphicFramePr>
            <a:graphicFrameLocks noGrp="1"/>
          </p:cNvGraphicFramePr>
          <p:nvPr>
            <p:extLst>
              <p:ext uri="{D42A27DB-BD31-4B8C-83A1-F6EECF244321}">
                <p14:modId xmlns:p14="http://schemas.microsoft.com/office/powerpoint/2010/main" val="187739911"/>
              </p:ext>
            </p:extLst>
          </p:nvPr>
        </p:nvGraphicFramePr>
        <p:xfrm>
          <a:off x="1095375" y="2489031"/>
          <a:ext cx="10648950" cy="3768896"/>
        </p:xfrm>
        <a:graphic>
          <a:graphicData uri="http://schemas.openxmlformats.org/drawingml/2006/table">
            <a:tbl>
              <a:tblPr firstRow="1" firstCol="1" bandRow="1">
                <a:tableStyleId>{5C22544A-7EE6-4342-B048-85BDC9FD1C3A}</a:tableStyleId>
              </a:tblPr>
              <a:tblGrid>
                <a:gridCol w="5224710">
                  <a:extLst>
                    <a:ext uri="{9D8B030D-6E8A-4147-A177-3AD203B41FA5}">
                      <a16:colId xmlns:a16="http://schemas.microsoft.com/office/drawing/2014/main" val="2360586401"/>
                    </a:ext>
                  </a:extLst>
                </a:gridCol>
                <a:gridCol w="5424240">
                  <a:extLst>
                    <a:ext uri="{9D8B030D-6E8A-4147-A177-3AD203B41FA5}">
                      <a16:colId xmlns:a16="http://schemas.microsoft.com/office/drawing/2014/main" val="1257655100"/>
                    </a:ext>
                  </a:extLst>
                </a:gridCol>
              </a:tblGrid>
              <a:tr h="942224">
                <a:tc>
                  <a:txBody>
                    <a:bodyPr/>
                    <a:lstStyle/>
                    <a:p>
                      <a:pPr algn="ctr" fontAlgn="base">
                        <a:lnSpc>
                          <a:spcPct val="103000"/>
                        </a:lnSpc>
                        <a:spcAft>
                          <a:spcPts val="800"/>
                        </a:spcAft>
                      </a:pPr>
                      <a:r>
                        <a:rPr lang="en-US" sz="2800" dirty="0">
                          <a:solidFill>
                            <a:schemeClr val="tx1"/>
                          </a:solidFill>
                          <a:effectLst/>
                        </a:rPr>
                        <a:t>MONDAY</a:t>
                      </a:r>
                      <a:endParaRPr lang="en-GB" sz="280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solidFill>
                      <a:srgbClr val="00B0F0"/>
                    </a:solidFill>
                  </a:tcPr>
                </a:tc>
                <a:tc>
                  <a:txBody>
                    <a:bodyPr/>
                    <a:lstStyle/>
                    <a:p>
                      <a:pPr algn="ctr" fontAlgn="base">
                        <a:lnSpc>
                          <a:spcPct val="103000"/>
                        </a:lnSpc>
                        <a:spcAft>
                          <a:spcPts val="800"/>
                        </a:spcAft>
                      </a:pPr>
                      <a:r>
                        <a:rPr lang="en-US" sz="2800" dirty="0">
                          <a:solidFill>
                            <a:schemeClr val="tx1"/>
                          </a:solidFill>
                          <a:effectLst/>
                        </a:rPr>
                        <a:t>   TUESDAY</a:t>
                      </a:r>
                      <a:endParaRPr lang="en-GB" sz="280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1794001241"/>
                  </a:ext>
                </a:extLst>
              </a:tr>
              <a:tr h="942224">
                <a:tc>
                  <a:txBody>
                    <a:bodyPr/>
                    <a:lstStyle/>
                    <a:p>
                      <a:pPr algn="ctr" fontAlgn="base">
                        <a:lnSpc>
                          <a:spcPct val="103000"/>
                        </a:lnSpc>
                        <a:spcAft>
                          <a:spcPts val="800"/>
                        </a:spcAft>
                      </a:pPr>
                      <a:r>
                        <a:rPr lang="en-US" sz="2800" b="0" dirty="0">
                          <a:solidFill>
                            <a:schemeClr val="tx1"/>
                          </a:solidFill>
                          <a:effectLst/>
                        </a:rPr>
                        <a:t>REC/Y1/2:  LEGO CLUB</a:t>
                      </a:r>
                      <a:endParaRPr lang="en-GB" sz="2800" b="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fontAlgn="base">
                        <a:lnSpc>
                          <a:spcPct val="103000"/>
                        </a:lnSpc>
                        <a:spcAft>
                          <a:spcPts val="800"/>
                        </a:spcAft>
                      </a:pPr>
                      <a:r>
                        <a:rPr lang="en-US" sz="2800">
                          <a:solidFill>
                            <a:schemeClr val="tx1"/>
                          </a:solidFill>
                          <a:effectLst/>
                        </a:rPr>
                        <a:t>REC/Y1/2:  BIBLE STORIES</a:t>
                      </a:r>
                      <a:endParaRPr lang="en-GB" sz="280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910690788"/>
                  </a:ext>
                </a:extLst>
              </a:tr>
              <a:tr h="942224">
                <a:tc>
                  <a:txBody>
                    <a:bodyPr/>
                    <a:lstStyle/>
                    <a:p>
                      <a:pPr algn="ctr" fontAlgn="base">
                        <a:lnSpc>
                          <a:spcPct val="103000"/>
                        </a:lnSpc>
                        <a:spcAft>
                          <a:spcPts val="800"/>
                        </a:spcAft>
                      </a:pPr>
                      <a:r>
                        <a:rPr lang="en-US" sz="2800" b="0" dirty="0">
                          <a:solidFill>
                            <a:schemeClr val="tx1"/>
                          </a:solidFill>
                          <a:effectLst/>
                        </a:rPr>
                        <a:t>Y3/4: ART CLUB </a:t>
                      </a:r>
                      <a:endParaRPr lang="en-GB" sz="2800" b="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fontAlgn="base">
                        <a:lnSpc>
                          <a:spcPct val="103000"/>
                        </a:lnSpc>
                        <a:spcAft>
                          <a:spcPts val="800"/>
                        </a:spcAft>
                      </a:pPr>
                      <a:r>
                        <a:rPr lang="en-US" sz="2800" dirty="0">
                          <a:solidFill>
                            <a:schemeClr val="tx1"/>
                          </a:solidFill>
                          <a:effectLst/>
                        </a:rPr>
                        <a:t>Y3/4:  INDOOR &amp; OUTDOOR GAMES</a:t>
                      </a:r>
                      <a:endParaRPr lang="en-GB" sz="280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391228590"/>
                  </a:ext>
                </a:extLst>
              </a:tr>
              <a:tr h="942224">
                <a:tc>
                  <a:txBody>
                    <a:bodyPr/>
                    <a:lstStyle/>
                    <a:p>
                      <a:pPr algn="ctr" fontAlgn="base">
                        <a:lnSpc>
                          <a:spcPct val="103000"/>
                        </a:lnSpc>
                        <a:spcAft>
                          <a:spcPts val="800"/>
                        </a:spcAft>
                      </a:pPr>
                      <a:r>
                        <a:rPr lang="en-US" sz="2800" b="0" dirty="0">
                          <a:solidFill>
                            <a:schemeClr val="tx1"/>
                          </a:solidFill>
                          <a:effectLst/>
                        </a:rPr>
                        <a:t>GY5/6:  CREATIVITY &amp; FITNESS  </a:t>
                      </a:r>
                      <a:endParaRPr lang="en-GB" sz="2800" b="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p>
                      <a:pPr algn="ctr" fontAlgn="base">
                        <a:lnSpc>
                          <a:spcPct val="103000"/>
                        </a:lnSpc>
                        <a:spcAft>
                          <a:spcPts val="800"/>
                        </a:spcAft>
                      </a:pPr>
                      <a:r>
                        <a:rPr lang="en-US" sz="2800" dirty="0">
                          <a:solidFill>
                            <a:schemeClr val="tx1"/>
                          </a:solidFill>
                          <a:effectLst/>
                        </a:rPr>
                        <a:t>Y5/6:   GAELIC FOOTBALL</a:t>
                      </a:r>
                      <a:endParaRPr lang="en-GB" sz="2800" dirty="0">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endParaRPr>
                    </a:p>
                  </a:txBody>
                  <a:tcPr marL="68580" marR="68580" marT="0" marB="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3909342760"/>
                  </a:ext>
                </a:extLst>
              </a:tr>
            </a:tbl>
          </a:graphicData>
        </a:graphic>
      </p:graphicFrame>
    </p:spTree>
    <p:extLst>
      <p:ext uri="{BB962C8B-B14F-4D97-AF65-F5344CB8AC3E}">
        <p14:creationId xmlns:p14="http://schemas.microsoft.com/office/powerpoint/2010/main" val="3521760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638</TotalTime>
  <Words>1356</Words>
  <Application>Microsoft Office PowerPoint</Application>
  <PresentationFormat>Widescreen</PresentationFormat>
  <Paragraphs>157</Paragraphs>
  <Slides>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8</vt:i4>
      </vt:variant>
    </vt:vector>
  </HeadingPairs>
  <TitlesOfParts>
    <vt:vector size="20" baseType="lpstr">
      <vt:lpstr>Algerian</vt:lpstr>
      <vt:lpstr>Arial</vt:lpstr>
      <vt:lpstr>Arial Black</vt:lpstr>
      <vt:lpstr>Blueberry</vt:lpstr>
      <vt:lpstr>Broadway</vt:lpstr>
      <vt:lpstr>Cakerolli Bold</vt:lpstr>
      <vt:lpstr>Calibri</vt:lpstr>
      <vt:lpstr>Calibri Light</vt:lpstr>
      <vt:lpstr>Century Gothic</vt:lpstr>
      <vt:lpstr>Symbol</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MORT (St Josephs Catholic Primary School (Clydach))</dc:creator>
  <cp:lastModifiedBy>M MORT (St Josephs Catholic Primary School (Clydach))</cp:lastModifiedBy>
  <cp:revision>26</cp:revision>
  <dcterms:created xsi:type="dcterms:W3CDTF">2026-04-18T09:18:38Z</dcterms:created>
  <dcterms:modified xsi:type="dcterms:W3CDTF">2026-04-24T12:52:09Z</dcterms:modified>
</cp:coreProperties>
</file>