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1031" r:id="rId2"/>
    <p:sldId id="1012" r:id="rId3"/>
    <p:sldId id="1032" r:id="rId4"/>
    <p:sldId id="1033" r:id="rId5"/>
    <p:sldId id="272"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71" autoAdjust="0"/>
    <p:restoredTop sz="94660"/>
  </p:normalViewPr>
  <p:slideViewPr>
    <p:cSldViewPr snapToGrid="0">
      <p:cViewPr varScale="1">
        <p:scale>
          <a:sx n="81" d="100"/>
          <a:sy n="81" d="100"/>
        </p:scale>
        <p:origin x="48"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51AAE8-8CED-4289-B0C3-5BEE32C796D1}" type="datetimeFigureOut">
              <a:rPr lang="en-GB" smtClean="0"/>
              <a:t>04/09/2026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A5FF6F-522A-4B2C-AA26-802D6B0A4C9A}" type="slidenum">
              <a:rPr lang="en-GB" smtClean="0"/>
              <a:t>‹#›</a:t>
            </a:fld>
            <a:endParaRPr lang="en-GB"/>
          </a:p>
        </p:txBody>
      </p:sp>
    </p:spTree>
    <p:extLst>
      <p:ext uri="{BB962C8B-B14F-4D97-AF65-F5344CB8AC3E}">
        <p14:creationId xmlns:p14="http://schemas.microsoft.com/office/powerpoint/2010/main" val="3237962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B94B0-1F44-4298-AE5C-A8192114967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CE79BAD-D097-4469-8706-1ACE02D492B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9A1D327F-B69B-401E-AE25-D599BC63F6FF}"/>
              </a:ext>
            </a:extLst>
          </p:cNvPr>
          <p:cNvSpPr>
            <a:spLocks noGrp="1"/>
          </p:cNvSpPr>
          <p:nvPr>
            <p:ph type="dt" sz="half" idx="10"/>
          </p:nvPr>
        </p:nvSpPr>
        <p:spPr/>
        <p:txBody>
          <a:bodyPr/>
          <a:lstStyle/>
          <a:p>
            <a:fld id="{81D06220-5D7F-4322-A21F-D203129C9837}" type="datetimeFigureOut">
              <a:rPr lang="en-GB" smtClean="0"/>
              <a:t>04/09/2026</a:t>
            </a:fld>
            <a:endParaRPr lang="en-GB"/>
          </a:p>
        </p:txBody>
      </p:sp>
      <p:sp>
        <p:nvSpPr>
          <p:cNvPr id="5" name="Footer Placeholder 4">
            <a:extLst>
              <a:ext uri="{FF2B5EF4-FFF2-40B4-BE49-F238E27FC236}">
                <a16:creationId xmlns:a16="http://schemas.microsoft.com/office/drawing/2014/main" id="{D6F08A44-240A-4DD8-9759-CDEDAABCB6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2E19BA-38A1-4F88-A0E9-04A69FCF3DD5}"/>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3412161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DF14C-87C6-46A2-A609-B7A32847056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A37CBA1-E2B8-4BC6-8FE7-5A27CC90FE2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BF8B1D0-FBDC-4E16-AF12-C9D9F2F5921A}"/>
              </a:ext>
            </a:extLst>
          </p:cNvPr>
          <p:cNvSpPr>
            <a:spLocks noGrp="1"/>
          </p:cNvSpPr>
          <p:nvPr>
            <p:ph type="dt" sz="half" idx="10"/>
          </p:nvPr>
        </p:nvSpPr>
        <p:spPr/>
        <p:txBody>
          <a:bodyPr/>
          <a:lstStyle/>
          <a:p>
            <a:fld id="{81D06220-5D7F-4322-A21F-D203129C9837}" type="datetimeFigureOut">
              <a:rPr lang="en-GB" smtClean="0"/>
              <a:t>04/09/2026</a:t>
            </a:fld>
            <a:endParaRPr lang="en-GB"/>
          </a:p>
        </p:txBody>
      </p:sp>
      <p:sp>
        <p:nvSpPr>
          <p:cNvPr id="5" name="Footer Placeholder 4">
            <a:extLst>
              <a:ext uri="{FF2B5EF4-FFF2-40B4-BE49-F238E27FC236}">
                <a16:creationId xmlns:a16="http://schemas.microsoft.com/office/drawing/2014/main" id="{70D26116-7DB4-4495-A4F5-D71AB82BCB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02A520-8F9A-4A2C-ABAB-ACA7BD78191A}"/>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766196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E6D2B-CCB6-4E0C-8F20-1884B434201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D78046C8-B53C-43B6-9854-595F74A1304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6D95AED-8224-4DCA-BE92-875142F438D8}"/>
              </a:ext>
            </a:extLst>
          </p:cNvPr>
          <p:cNvSpPr>
            <a:spLocks noGrp="1"/>
          </p:cNvSpPr>
          <p:nvPr>
            <p:ph type="dt" sz="half" idx="10"/>
          </p:nvPr>
        </p:nvSpPr>
        <p:spPr/>
        <p:txBody>
          <a:bodyPr/>
          <a:lstStyle/>
          <a:p>
            <a:fld id="{81D06220-5D7F-4322-A21F-D203129C9837}" type="datetimeFigureOut">
              <a:rPr lang="en-GB" smtClean="0"/>
              <a:t>04/09/2026</a:t>
            </a:fld>
            <a:endParaRPr lang="en-GB"/>
          </a:p>
        </p:txBody>
      </p:sp>
      <p:sp>
        <p:nvSpPr>
          <p:cNvPr id="5" name="Footer Placeholder 4">
            <a:extLst>
              <a:ext uri="{FF2B5EF4-FFF2-40B4-BE49-F238E27FC236}">
                <a16:creationId xmlns:a16="http://schemas.microsoft.com/office/drawing/2014/main" id="{66A85948-DB18-4BFB-BE01-B1DB51F581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3567C5-983F-4400-9899-C9D0EE35FC04}"/>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2988988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D84F-A30D-43D7-99A8-031700368D7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E7D2B35-4775-43BB-A832-1D5937FDE68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95865676-4D38-403A-9661-A230AABDDB6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72B753A-AE2C-4D48-97BF-C124EB097A6A}"/>
              </a:ext>
            </a:extLst>
          </p:cNvPr>
          <p:cNvSpPr>
            <a:spLocks noGrp="1"/>
          </p:cNvSpPr>
          <p:nvPr>
            <p:ph type="dt" sz="half" idx="10"/>
          </p:nvPr>
        </p:nvSpPr>
        <p:spPr/>
        <p:txBody>
          <a:bodyPr/>
          <a:lstStyle/>
          <a:p>
            <a:fld id="{81D06220-5D7F-4322-A21F-D203129C9837}" type="datetimeFigureOut">
              <a:rPr lang="en-GB" smtClean="0"/>
              <a:t>04/09/2026</a:t>
            </a:fld>
            <a:endParaRPr lang="en-GB"/>
          </a:p>
        </p:txBody>
      </p:sp>
      <p:sp>
        <p:nvSpPr>
          <p:cNvPr id="6" name="Footer Placeholder 5">
            <a:extLst>
              <a:ext uri="{FF2B5EF4-FFF2-40B4-BE49-F238E27FC236}">
                <a16:creationId xmlns:a16="http://schemas.microsoft.com/office/drawing/2014/main" id="{B88FDA3D-4184-4616-9694-EA9F52ED42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A124E4-4918-4B16-AC7C-36CB9FC24ECF}"/>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553558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8F640-E31F-444E-9DC4-67CA812F4AB1}"/>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BD29143C-9302-4149-8CA1-EAB015DC85A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4A9A7F6-AEA2-49C8-B8E1-BD75DBE363A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14B2830-8797-4D05-A44F-6D9167097E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9692195-3F1C-40D5-92C3-F41C0E1AC31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AF227AB-4BD5-4378-8D28-A24DF665F96F}"/>
              </a:ext>
            </a:extLst>
          </p:cNvPr>
          <p:cNvSpPr>
            <a:spLocks noGrp="1"/>
          </p:cNvSpPr>
          <p:nvPr>
            <p:ph type="dt" sz="half" idx="10"/>
          </p:nvPr>
        </p:nvSpPr>
        <p:spPr/>
        <p:txBody>
          <a:bodyPr/>
          <a:lstStyle/>
          <a:p>
            <a:fld id="{81D06220-5D7F-4322-A21F-D203129C9837}" type="datetimeFigureOut">
              <a:rPr lang="en-GB" smtClean="0"/>
              <a:t>04/09/2026</a:t>
            </a:fld>
            <a:endParaRPr lang="en-GB"/>
          </a:p>
        </p:txBody>
      </p:sp>
      <p:sp>
        <p:nvSpPr>
          <p:cNvPr id="8" name="Footer Placeholder 7">
            <a:extLst>
              <a:ext uri="{FF2B5EF4-FFF2-40B4-BE49-F238E27FC236}">
                <a16:creationId xmlns:a16="http://schemas.microsoft.com/office/drawing/2014/main" id="{5CE31FD0-FE1D-462A-BC5A-B75FA04A6E9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3F840B5-6E16-4D04-8FE3-74C387DDAB28}"/>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477697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819A0-144E-417C-9F37-C8908863ECF5}"/>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A170EF3-061E-408E-85A3-870A8B6B2E05}"/>
              </a:ext>
            </a:extLst>
          </p:cNvPr>
          <p:cNvSpPr>
            <a:spLocks noGrp="1"/>
          </p:cNvSpPr>
          <p:nvPr>
            <p:ph type="dt" sz="half" idx="10"/>
          </p:nvPr>
        </p:nvSpPr>
        <p:spPr/>
        <p:txBody>
          <a:bodyPr/>
          <a:lstStyle/>
          <a:p>
            <a:fld id="{81D06220-5D7F-4322-A21F-D203129C9837}" type="datetimeFigureOut">
              <a:rPr lang="en-GB" smtClean="0"/>
              <a:t>04/09/2026</a:t>
            </a:fld>
            <a:endParaRPr lang="en-GB"/>
          </a:p>
        </p:txBody>
      </p:sp>
      <p:sp>
        <p:nvSpPr>
          <p:cNvPr id="4" name="Footer Placeholder 3">
            <a:extLst>
              <a:ext uri="{FF2B5EF4-FFF2-40B4-BE49-F238E27FC236}">
                <a16:creationId xmlns:a16="http://schemas.microsoft.com/office/drawing/2014/main" id="{035507B4-B4D0-4D6C-8DC2-257929B24CA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490A460-BFBD-40FA-AA36-5BAE7ACD22E0}"/>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181261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76DE37-BA13-4895-B262-F17B979498AF}"/>
              </a:ext>
            </a:extLst>
          </p:cNvPr>
          <p:cNvSpPr>
            <a:spLocks noGrp="1"/>
          </p:cNvSpPr>
          <p:nvPr>
            <p:ph type="dt" sz="half" idx="10"/>
          </p:nvPr>
        </p:nvSpPr>
        <p:spPr/>
        <p:txBody>
          <a:bodyPr/>
          <a:lstStyle/>
          <a:p>
            <a:fld id="{81D06220-5D7F-4322-A21F-D203129C9837}" type="datetimeFigureOut">
              <a:rPr lang="en-GB" smtClean="0"/>
              <a:t>04/09/2026</a:t>
            </a:fld>
            <a:endParaRPr lang="en-GB"/>
          </a:p>
        </p:txBody>
      </p:sp>
      <p:sp>
        <p:nvSpPr>
          <p:cNvPr id="3" name="Footer Placeholder 2">
            <a:extLst>
              <a:ext uri="{FF2B5EF4-FFF2-40B4-BE49-F238E27FC236}">
                <a16:creationId xmlns:a16="http://schemas.microsoft.com/office/drawing/2014/main" id="{BCB38FB5-6A6C-4D52-868E-5705753C574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4584DD5-B52D-41A3-8F87-073821F15263}"/>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7060878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CAF75-4D80-40D4-8F2F-EFBDB759F7E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4BF6A9B-02AD-4C45-BB66-500AE4C11C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F741FCC4-3BE9-46F6-8448-55B0B106D5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113933B-3831-41D8-9FF6-4033ED880B01}"/>
              </a:ext>
            </a:extLst>
          </p:cNvPr>
          <p:cNvSpPr>
            <a:spLocks noGrp="1"/>
          </p:cNvSpPr>
          <p:nvPr>
            <p:ph type="dt" sz="half" idx="10"/>
          </p:nvPr>
        </p:nvSpPr>
        <p:spPr/>
        <p:txBody>
          <a:bodyPr/>
          <a:lstStyle/>
          <a:p>
            <a:fld id="{81D06220-5D7F-4322-A21F-D203129C9837}" type="datetimeFigureOut">
              <a:rPr lang="en-GB" smtClean="0"/>
              <a:t>04/09/2026</a:t>
            </a:fld>
            <a:endParaRPr lang="en-GB"/>
          </a:p>
        </p:txBody>
      </p:sp>
      <p:sp>
        <p:nvSpPr>
          <p:cNvPr id="6" name="Footer Placeholder 5">
            <a:extLst>
              <a:ext uri="{FF2B5EF4-FFF2-40B4-BE49-F238E27FC236}">
                <a16:creationId xmlns:a16="http://schemas.microsoft.com/office/drawing/2014/main" id="{9A09CBF7-9E35-4936-8842-7B687D0532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6F5313-5B50-4B00-8BDF-59D7B43EF7BA}"/>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2959687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D76C1-6BC0-46B1-A3FF-1784FC70A4D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C6BDA67-35DB-4737-B412-3268A69FA1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6108A5-6340-448A-BB48-B3C249DE4F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143081F-8770-46AA-8B9F-FF5A769A0801}"/>
              </a:ext>
            </a:extLst>
          </p:cNvPr>
          <p:cNvSpPr>
            <a:spLocks noGrp="1"/>
          </p:cNvSpPr>
          <p:nvPr>
            <p:ph type="dt" sz="half" idx="10"/>
          </p:nvPr>
        </p:nvSpPr>
        <p:spPr/>
        <p:txBody>
          <a:bodyPr/>
          <a:lstStyle/>
          <a:p>
            <a:fld id="{81D06220-5D7F-4322-A21F-D203129C9837}" type="datetimeFigureOut">
              <a:rPr lang="en-GB" smtClean="0"/>
              <a:t>04/09/2026</a:t>
            </a:fld>
            <a:endParaRPr lang="en-GB"/>
          </a:p>
        </p:txBody>
      </p:sp>
      <p:sp>
        <p:nvSpPr>
          <p:cNvPr id="6" name="Footer Placeholder 5">
            <a:extLst>
              <a:ext uri="{FF2B5EF4-FFF2-40B4-BE49-F238E27FC236}">
                <a16:creationId xmlns:a16="http://schemas.microsoft.com/office/drawing/2014/main" id="{3E4194FB-7BEB-42FB-A7F0-679A591A4D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3F35C8E-752E-443F-BF6B-4885DEDB54D3}"/>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3190636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28E0C-1044-4B4C-B37C-53C9DF233F2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D9531D1-DAE3-4D8E-ACED-79317077F36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799162B-BF70-4DB7-8CCE-D2E58F64E640}"/>
              </a:ext>
            </a:extLst>
          </p:cNvPr>
          <p:cNvSpPr>
            <a:spLocks noGrp="1"/>
          </p:cNvSpPr>
          <p:nvPr>
            <p:ph type="dt" sz="half" idx="10"/>
          </p:nvPr>
        </p:nvSpPr>
        <p:spPr/>
        <p:txBody>
          <a:bodyPr/>
          <a:lstStyle/>
          <a:p>
            <a:fld id="{81D06220-5D7F-4322-A21F-D203129C9837}" type="datetimeFigureOut">
              <a:rPr lang="en-GB" smtClean="0"/>
              <a:t>04/09/2026</a:t>
            </a:fld>
            <a:endParaRPr lang="en-GB"/>
          </a:p>
        </p:txBody>
      </p:sp>
      <p:sp>
        <p:nvSpPr>
          <p:cNvPr id="5" name="Footer Placeholder 4">
            <a:extLst>
              <a:ext uri="{FF2B5EF4-FFF2-40B4-BE49-F238E27FC236}">
                <a16:creationId xmlns:a16="http://schemas.microsoft.com/office/drawing/2014/main" id="{2EFFF7EF-672C-464C-AACA-A86A4D4F47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0E966C-EA56-4E9D-8BBE-95D081D11964}"/>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2105463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B4C2CA-565E-430D-B476-2A6A7FE13BD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00AA10E-5F88-46BA-AC4C-CD18DC93019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38FED03-AA34-4AC9-96A4-82263A6D33F9}"/>
              </a:ext>
            </a:extLst>
          </p:cNvPr>
          <p:cNvSpPr>
            <a:spLocks noGrp="1"/>
          </p:cNvSpPr>
          <p:nvPr>
            <p:ph type="dt" sz="half" idx="10"/>
          </p:nvPr>
        </p:nvSpPr>
        <p:spPr/>
        <p:txBody>
          <a:bodyPr/>
          <a:lstStyle/>
          <a:p>
            <a:fld id="{81D06220-5D7F-4322-A21F-D203129C9837}" type="datetimeFigureOut">
              <a:rPr lang="en-GB" smtClean="0"/>
              <a:t>04/09/2026</a:t>
            </a:fld>
            <a:endParaRPr lang="en-GB"/>
          </a:p>
        </p:txBody>
      </p:sp>
      <p:sp>
        <p:nvSpPr>
          <p:cNvPr id="5" name="Footer Placeholder 4">
            <a:extLst>
              <a:ext uri="{FF2B5EF4-FFF2-40B4-BE49-F238E27FC236}">
                <a16:creationId xmlns:a16="http://schemas.microsoft.com/office/drawing/2014/main" id="{7A9C3920-8ADD-4BED-890F-F925B3C64C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D72219-C9A8-42FF-990B-C0585DF1E646}"/>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450615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CCE328-1912-49FC-8E2B-8917FB25E2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B35873B-8DEF-4AF3-9299-5E53D4B3EF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D913029-1386-4690-AA5B-438C2E4CB6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D06220-5D7F-4322-A21F-D203129C9837}" type="datetimeFigureOut">
              <a:rPr lang="en-GB" smtClean="0"/>
              <a:t>04/09/2026</a:t>
            </a:fld>
            <a:endParaRPr lang="en-GB"/>
          </a:p>
        </p:txBody>
      </p:sp>
      <p:sp>
        <p:nvSpPr>
          <p:cNvPr id="5" name="Footer Placeholder 4">
            <a:extLst>
              <a:ext uri="{FF2B5EF4-FFF2-40B4-BE49-F238E27FC236}">
                <a16:creationId xmlns:a16="http://schemas.microsoft.com/office/drawing/2014/main" id="{421AE6A9-BF38-42F0-A1C4-A753E4EED6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9E06292-E122-4D23-96E0-55F9C7EE03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C1A22E-E024-4054-A151-D4AF49E8F6D1}" type="slidenum">
              <a:rPr lang="en-GB" smtClean="0"/>
              <a:t>‹#›</a:t>
            </a:fld>
            <a:endParaRPr lang="en-GB"/>
          </a:p>
        </p:txBody>
      </p:sp>
    </p:spTree>
    <p:extLst>
      <p:ext uri="{BB962C8B-B14F-4D97-AF65-F5344CB8AC3E}">
        <p14:creationId xmlns:p14="http://schemas.microsoft.com/office/powerpoint/2010/main" val="32672144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stjosephscatholicps-swansea.co.uk/" TargetMode="Externa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hyperlink" Target="mailto:FreeSchoolMeals@swansea.gov.uk" TargetMode="External"/><Relationship Id="rId2" Type="http://schemas.openxmlformats.org/officeDocument/2006/relationships/hyperlink" Target="https://www.swansea.gov.uk/applyfreeschoolmeals" TargetMode="External"/><Relationship Id="rId1" Type="http://schemas.openxmlformats.org/officeDocument/2006/relationships/slideLayout" Target="../slideLayouts/slideLayout1.xml"/><Relationship Id="rId5" Type="http://schemas.openxmlformats.org/officeDocument/2006/relationships/hyperlink" Target="mailto:schooluniformgrant@swansea.gov.uk" TargetMode="External"/><Relationship Id="rId4" Type="http://schemas.openxmlformats.org/officeDocument/2006/relationships/hyperlink" Target="https://www.swansea.gov.uk/article/3226/School-Essentials-Grant-formerly-school-uniform-grant---PDG-acces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22DD8312-5366-433F-85EC-0142D17100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6508" y="308908"/>
            <a:ext cx="10298984" cy="6240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92559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71">
            <a:extLst>
              <a:ext uri="{FF2B5EF4-FFF2-40B4-BE49-F238E27FC236}">
                <a16:creationId xmlns:a16="http://schemas.microsoft.com/office/drawing/2014/main" id="{289CFE96-1E5C-49B4-B5AA-79B84700DB6A}"/>
              </a:ext>
            </a:extLst>
          </p:cNvPr>
          <p:cNvSpPr txBox="1">
            <a:spLocks noChangeArrowheads="1"/>
          </p:cNvSpPr>
          <p:nvPr/>
        </p:nvSpPr>
        <p:spPr bwMode="auto">
          <a:xfrm>
            <a:off x="3297488" y="311054"/>
            <a:ext cx="7016248"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0" rIns="91440" bIns="0" numCol="1" anchor="t" anchorCtr="0" compatLnSpc="1">
            <a:prstTxWarp prst="textNoShape">
              <a:avLst/>
            </a:prstTxWarp>
          </a:bodyPr>
          <a:lstStyle/>
          <a:p>
            <a:pPr lvl="0" eaLnBrk="0" fontAlgn="base" hangingPunct="0">
              <a:spcBef>
                <a:spcPct val="0"/>
              </a:spcBef>
              <a:spcAft>
                <a:spcPct val="0"/>
              </a:spcAft>
            </a:pPr>
            <a:r>
              <a:rPr lang="en-GB" altLang="en-US" b="1" dirty="0">
                <a:latin typeface="Arial" panose="020B0604020202020204" pitchFamily="34" charset="0"/>
                <a:ea typeface="Times New Roman" panose="02020603050405020304" pitchFamily="18" charset="0"/>
                <a:cs typeface="Arial" panose="020B0604020202020204" pitchFamily="34" charset="0"/>
              </a:rPr>
              <a:t>ST JOSEPH’S CATHOLIC PRIMARY SCHOOL, CLYDACH</a:t>
            </a:r>
            <a:endParaRPr kumimoji="0" lang="en-GB" altLang="en-US" sz="1400" b="0" i="0" u="none" strike="noStrike" cap="none" normalizeH="0" baseline="0" dirty="0">
              <a:ln>
                <a:noFill/>
              </a:ln>
              <a:solidFill>
                <a:schemeClr val="tx1"/>
              </a:solidFill>
              <a:effectLst/>
            </a:endParaRPr>
          </a:p>
          <a:p>
            <a:pPr lvl="0" eaLnBrk="0" fontAlgn="base" hangingPunct="0">
              <a:spcBef>
                <a:spcPct val="0"/>
              </a:spcBef>
              <a:spcAft>
                <a:spcPct val="0"/>
              </a:spcAft>
            </a:pPr>
            <a:r>
              <a:rPr lang="en-GB" altLang="en-US" dirty="0">
                <a:latin typeface="Arial" panose="020B0604020202020204" pitchFamily="34" charset="0"/>
                <a:ea typeface="Times New Roman" panose="02020603050405020304" pitchFamily="18" charset="0"/>
                <a:cs typeface="Arial" panose="020B0604020202020204" pitchFamily="34" charset="0"/>
              </a:rPr>
              <a:t>  YSGOL GYNRADD GATHOLIG SAN JOSEFF, CLYDACH</a:t>
            </a:r>
            <a:endParaRPr kumimoji="0" lang="en-GB" altLang="en-US" sz="1400" b="0" i="0" u="none" strike="noStrike" cap="none" normalizeH="0" baseline="0" dirty="0">
              <a:ln>
                <a:noFill/>
              </a:ln>
              <a:solidFill>
                <a:schemeClr val="tx1"/>
              </a:solidFill>
              <a:effectLst/>
            </a:endParaRPr>
          </a:p>
        </p:txBody>
      </p:sp>
      <p:sp>
        <p:nvSpPr>
          <p:cNvPr id="6" name="Text Box 73">
            <a:extLst>
              <a:ext uri="{FF2B5EF4-FFF2-40B4-BE49-F238E27FC236}">
                <a16:creationId xmlns:a16="http://schemas.microsoft.com/office/drawing/2014/main" id="{D4216061-EC16-4E6E-9D19-50F8F7082A9E}"/>
              </a:ext>
            </a:extLst>
          </p:cNvPr>
          <p:cNvSpPr txBox="1">
            <a:spLocks noChangeArrowheads="1"/>
          </p:cNvSpPr>
          <p:nvPr/>
        </p:nvSpPr>
        <p:spPr bwMode="auto">
          <a:xfrm>
            <a:off x="4366245" y="892182"/>
            <a:ext cx="27971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rPr>
              <a:t>     September 4</a:t>
            </a:r>
            <a:r>
              <a:rPr kumimoji="0" lang="en-US" altLang="en-US" sz="2000" b="1" i="0" u="none" strike="noStrike" cap="none" normalizeH="0" baseline="30000">
                <a:ln>
                  <a:noFill/>
                </a:ln>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rPr>
              <a:t>th</a:t>
            </a:r>
            <a:r>
              <a:rPr kumimoji="0" lang="en-US" altLang="en-US" sz="2000" b="1" i="0" u="none" strike="noStrike" cap="none" normalizeH="0" baseline="0">
                <a:ln>
                  <a:noFill/>
                </a:ln>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rPr>
              <a:t> 2026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8">
            <a:extLst>
              <a:ext uri="{FF2B5EF4-FFF2-40B4-BE49-F238E27FC236}">
                <a16:creationId xmlns:a16="http://schemas.microsoft.com/office/drawing/2014/main" id="{AB74D686-5379-4258-B8D2-C37FB7FD30D8}"/>
              </a:ext>
            </a:extLst>
          </p:cNvPr>
          <p:cNvSpPr>
            <a:spLocks noChangeArrowheads="1"/>
          </p:cNvSpPr>
          <p:nvPr/>
        </p:nvSpPr>
        <p:spPr bwMode="auto">
          <a:xfrm>
            <a:off x="1996751" y="363894"/>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Rectangle 11">
            <a:extLst>
              <a:ext uri="{FF2B5EF4-FFF2-40B4-BE49-F238E27FC236}">
                <a16:creationId xmlns:a16="http://schemas.microsoft.com/office/drawing/2014/main" id="{741D4A16-D41A-4696-86B1-82203517831E}"/>
              </a:ext>
            </a:extLst>
          </p:cNvPr>
          <p:cNvSpPr>
            <a:spLocks noChangeArrowheads="1"/>
          </p:cNvSpPr>
          <p:nvPr/>
        </p:nvSpPr>
        <p:spPr bwMode="auto">
          <a:xfrm>
            <a:off x="1996751" y="82109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60" name="Picture 3">
            <a:extLst>
              <a:ext uri="{FF2B5EF4-FFF2-40B4-BE49-F238E27FC236}">
                <a16:creationId xmlns:a16="http://schemas.microsoft.com/office/drawing/2014/main" id="{670CAF61-5987-4B43-A1B4-E9FEA8A598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8489" y="299133"/>
            <a:ext cx="977261" cy="1024632"/>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4" descr="ST Jospeh Logo">
            <a:extLst>
              <a:ext uri="{FF2B5EF4-FFF2-40B4-BE49-F238E27FC236}">
                <a16:creationId xmlns:a16="http://schemas.microsoft.com/office/drawing/2014/main" id="{EE1F495D-B30D-41E3-B81F-185C1FD251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651" y="299133"/>
            <a:ext cx="1043922" cy="104392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pic>
        <p:nvPicPr>
          <p:cNvPr id="2062" name="Picture 5" descr="Mission Statement with Welsh">
            <a:extLst>
              <a:ext uri="{FF2B5EF4-FFF2-40B4-BE49-F238E27FC236}">
                <a16:creationId xmlns:a16="http://schemas.microsoft.com/office/drawing/2014/main" id="{AFEDC7B4-0430-47B0-95B4-B214A53DEE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5861" y="363894"/>
            <a:ext cx="1028646" cy="1028646"/>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9" name="Rectangle 15">
            <a:extLst>
              <a:ext uri="{FF2B5EF4-FFF2-40B4-BE49-F238E27FC236}">
                <a16:creationId xmlns:a16="http://schemas.microsoft.com/office/drawing/2014/main" id="{6916E3B2-A1D3-484C-829C-1277C8E0D0AE}"/>
              </a:ext>
            </a:extLst>
          </p:cNvPr>
          <p:cNvSpPr>
            <a:spLocks noChangeArrowheads="1"/>
          </p:cNvSpPr>
          <p:nvPr/>
        </p:nvSpPr>
        <p:spPr bwMode="auto">
          <a:xfrm>
            <a:off x="1102659" y="2743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16">
            <a:extLst>
              <a:ext uri="{FF2B5EF4-FFF2-40B4-BE49-F238E27FC236}">
                <a16:creationId xmlns:a16="http://schemas.microsoft.com/office/drawing/2014/main" id="{2AFC29E8-B3E0-4519-930E-72A0AC6373D0}"/>
              </a:ext>
            </a:extLst>
          </p:cNvPr>
          <p:cNvSpPr>
            <a:spLocks noChangeArrowheads="1"/>
          </p:cNvSpPr>
          <p:nvPr/>
        </p:nvSpPr>
        <p:spPr bwMode="auto">
          <a:xfrm>
            <a:off x="1102659" y="3200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Arial Black" panose="020B0A04020102020204" pitchFamily="34" charset="0"/>
                <a:ea typeface="Times New Roman" panose="02020603050405020304" pitchFamily="18" charset="0"/>
              </a:rPr>
              <a:t>                           </a:t>
            </a: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2" name="Rectangle 18">
            <a:extLst>
              <a:ext uri="{FF2B5EF4-FFF2-40B4-BE49-F238E27FC236}">
                <a16:creationId xmlns:a16="http://schemas.microsoft.com/office/drawing/2014/main" id="{D3DFFD42-5DC5-4767-B4A8-625E713406E3}"/>
              </a:ext>
            </a:extLst>
          </p:cNvPr>
          <p:cNvSpPr>
            <a:spLocks noChangeArrowheads="1"/>
          </p:cNvSpPr>
          <p:nvPr/>
        </p:nvSpPr>
        <p:spPr bwMode="auto">
          <a:xfrm>
            <a:off x="6401004" y="3180547"/>
            <a:ext cx="1595309"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657850" algn="r"/>
              </a:tabLst>
              <a:defRPr>
                <a:solidFill>
                  <a:schemeClr val="tx1"/>
                </a:solidFill>
                <a:latin typeface="Arial" panose="020B0604020202020204" pitchFamily="34" charset="0"/>
              </a:defRPr>
            </a:lvl1pPr>
            <a:lvl2pPr eaLnBrk="0" fontAlgn="base" hangingPunct="0">
              <a:spcBef>
                <a:spcPct val="0"/>
              </a:spcBef>
              <a:spcAft>
                <a:spcPct val="0"/>
              </a:spcAft>
              <a:tabLst>
                <a:tab pos="5657850" algn="r"/>
              </a:tabLst>
              <a:defRPr>
                <a:solidFill>
                  <a:schemeClr val="tx1"/>
                </a:solidFill>
                <a:latin typeface="Arial" panose="020B0604020202020204" pitchFamily="34" charset="0"/>
              </a:defRPr>
            </a:lvl2pPr>
            <a:lvl3pPr eaLnBrk="0" fontAlgn="base" hangingPunct="0">
              <a:spcBef>
                <a:spcPct val="0"/>
              </a:spcBef>
              <a:spcAft>
                <a:spcPct val="0"/>
              </a:spcAft>
              <a:tabLst>
                <a:tab pos="5657850" algn="r"/>
              </a:tabLst>
              <a:defRPr>
                <a:solidFill>
                  <a:schemeClr val="tx1"/>
                </a:solidFill>
                <a:latin typeface="Arial" panose="020B0604020202020204" pitchFamily="34" charset="0"/>
              </a:defRPr>
            </a:lvl3pPr>
            <a:lvl4pPr eaLnBrk="0" fontAlgn="base" hangingPunct="0">
              <a:spcBef>
                <a:spcPct val="0"/>
              </a:spcBef>
              <a:spcAft>
                <a:spcPct val="0"/>
              </a:spcAft>
              <a:tabLst>
                <a:tab pos="5657850" algn="r"/>
              </a:tabLst>
              <a:defRPr>
                <a:solidFill>
                  <a:schemeClr val="tx1"/>
                </a:solidFill>
                <a:latin typeface="Arial" panose="020B0604020202020204" pitchFamily="34" charset="0"/>
              </a:defRPr>
            </a:lvl4pPr>
            <a:lvl5pPr eaLnBrk="0" fontAlgn="base" hangingPunct="0">
              <a:spcBef>
                <a:spcPct val="0"/>
              </a:spcBef>
              <a:spcAft>
                <a:spcPct val="0"/>
              </a:spcAft>
              <a:tabLst>
                <a:tab pos="5657850" algn="r"/>
              </a:tabLst>
              <a:defRPr>
                <a:solidFill>
                  <a:schemeClr val="tx1"/>
                </a:solidFill>
                <a:latin typeface="Arial" panose="020B0604020202020204" pitchFamily="34" charset="0"/>
              </a:defRPr>
            </a:lvl5pPr>
            <a:lvl6pPr eaLnBrk="0" fontAlgn="base" hangingPunct="0">
              <a:spcBef>
                <a:spcPct val="0"/>
              </a:spcBef>
              <a:spcAft>
                <a:spcPct val="0"/>
              </a:spcAft>
              <a:tabLst>
                <a:tab pos="5657850" algn="r"/>
              </a:tabLst>
              <a:defRPr>
                <a:solidFill>
                  <a:schemeClr val="tx1"/>
                </a:solidFill>
                <a:latin typeface="Arial" panose="020B0604020202020204" pitchFamily="34" charset="0"/>
              </a:defRPr>
            </a:lvl6pPr>
            <a:lvl7pPr eaLnBrk="0" fontAlgn="base" hangingPunct="0">
              <a:spcBef>
                <a:spcPct val="0"/>
              </a:spcBef>
              <a:spcAft>
                <a:spcPct val="0"/>
              </a:spcAft>
              <a:tabLst>
                <a:tab pos="5657850" algn="r"/>
              </a:tabLst>
              <a:defRPr>
                <a:solidFill>
                  <a:schemeClr val="tx1"/>
                </a:solidFill>
                <a:latin typeface="Arial" panose="020B0604020202020204" pitchFamily="34" charset="0"/>
              </a:defRPr>
            </a:lvl7pPr>
            <a:lvl8pPr eaLnBrk="0" fontAlgn="base" hangingPunct="0">
              <a:spcBef>
                <a:spcPct val="0"/>
              </a:spcBef>
              <a:spcAft>
                <a:spcPct val="0"/>
              </a:spcAft>
              <a:tabLst>
                <a:tab pos="5657850" algn="r"/>
              </a:tabLst>
              <a:defRPr>
                <a:solidFill>
                  <a:schemeClr val="tx1"/>
                </a:solidFill>
                <a:latin typeface="Arial" panose="020B0604020202020204" pitchFamily="34" charset="0"/>
              </a:defRPr>
            </a:lvl8pPr>
            <a:lvl9pPr eaLnBrk="0" fontAlgn="base" hangingPunct="0">
              <a:spcBef>
                <a:spcPct val="0"/>
              </a:spcBef>
              <a:spcAft>
                <a:spcPct val="0"/>
              </a:spcAft>
              <a:tabLst>
                <a:tab pos="5657850" algn="r"/>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5657850" algn="r"/>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5657850" algn="r"/>
              </a:tabLst>
            </a:pPr>
            <a:r>
              <a:rPr kumimoji="0" lang="en-GB" altLang="en-US" sz="10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tab pos="5657850" algn="r"/>
              </a:tabLst>
            </a:pPr>
            <a:r>
              <a:rPr kumimoji="0" lang="en-GB" altLang="en-US" sz="10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4" name="AutoShape 63">
            <a:extLst>
              <a:ext uri="{FF2B5EF4-FFF2-40B4-BE49-F238E27FC236}">
                <a16:creationId xmlns:a16="http://schemas.microsoft.com/office/drawing/2014/main" id="{3E2653A1-EA85-419F-9562-A7C7BF00CE24}"/>
              </a:ext>
            </a:extLst>
          </p:cNvPr>
          <p:cNvSpPr>
            <a:spLocks noChangeArrowheads="1"/>
          </p:cNvSpPr>
          <p:nvPr/>
        </p:nvSpPr>
        <p:spPr bwMode="auto">
          <a:xfrm>
            <a:off x="280987" y="1577982"/>
            <a:ext cx="6524625" cy="1240860"/>
          </a:xfrm>
          <a:prstGeom prst="roundRect">
            <a:avLst>
              <a:gd name="adj" fmla="val 24584"/>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F2F2F2"/>
            </a:solidFill>
            <a:round/>
            <a:headEnd/>
            <a:tailEnd/>
          </a:ln>
          <a:effectLst>
            <a:outerShdw blurRad="38100" dist="28398" dir="3806097" algn="ctr" rotWithShape="0">
              <a:srgbClr val="243F60">
                <a:alpha val="50000"/>
              </a:srgbClr>
            </a:outerShdw>
          </a:effectLst>
        </p:spPr>
        <p:txBody>
          <a:bodyPr rot="0" vert="horz" wrap="square" lIns="91440" tIns="91440" rIns="91440" bIns="91440" anchor="t" anchorCtr="0" upright="1">
            <a:noAutofit/>
          </a:bodyPr>
          <a:lstStyle/>
          <a:p>
            <a:pPr algn="ctr"/>
            <a:r>
              <a:rPr lang="en-US" sz="2000" b="1" u="sng" dirty="0">
                <a:effectLst/>
                <a:ea typeface="MS Gothic" panose="020B0609070205080204" pitchFamily="49" charset="-128"/>
                <a:cs typeface="Times New Roman" panose="02020603050405020304" pitchFamily="18" charset="0"/>
              </a:rPr>
              <a:t>School Attendance: 91.2%  </a:t>
            </a:r>
            <a:endParaRPr lang="en-GB" sz="2000" dirty="0">
              <a:effectLst/>
              <a:ea typeface="MS Gothic" panose="020B0609070205080204" pitchFamily="49" charset="-128"/>
              <a:cs typeface="Times New Roman" panose="02020603050405020304" pitchFamily="18" charset="0"/>
            </a:endParaRPr>
          </a:p>
          <a:p>
            <a:r>
              <a:rPr lang="en-US" sz="2000" b="1" dirty="0">
                <a:effectLst/>
                <a:ea typeface="MS Gothic" panose="020B0609070205080204" pitchFamily="49" charset="-128"/>
                <a:cs typeface="Times New Roman" panose="02020603050405020304" pitchFamily="18" charset="0"/>
              </a:rPr>
              <a:t>Reception: </a:t>
            </a:r>
            <a:r>
              <a:rPr lang="en-US" sz="2000" dirty="0">
                <a:effectLst/>
                <a:ea typeface="MS Gothic" panose="020B0609070205080204" pitchFamily="49" charset="-128"/>
                <a:cs typeface="Times New Roman" panose="02020603050405020304" pitchFamily="18" charset="0"/>
              </a:rPr>
              <a:t>92.9%</a:t>
            </a:r>
            <a:r>
              <a:rPr lang="en-US" sz="2000" b="1" dirty="0">
                <a:effectLst/>
                <a:ea typeface="MS Gothic" panose="020B0609070205080204" pitchFamily="49" charset="-128"/>
                <a:cs typeface="Times New Roman" panose="02020603050405020304" pitchFamily="18" charset="0"/>
              </a:rPr>
              <a:t>   Year 1</a:t>
            </a:r>
            <a:r>
              <a:rPr lang="en-US" sz="2000" dirty="0">
                <a:effectLst/>
                <a:ea typeface="MS Gothic" panose="020B0609070205080204" pitchFamily="49" charset="-128"/>
                <a:cs typeface="Times New Roman" panose="02020603050405020304" pitchFamily="18" charset="0"/>
              </a:rPr>
              <a:t>: 84.8%   </a:t>
            </a:r>
            <a:r>
              <a:rPr lang="en-US" sz="2000" b="1" dirty="0">
                <a:effectLst/>
                <a:ea typeface="MS Gothic" panose="020B0609070205080204" pitchFamily="49" charset="-128"/>
                <a:cs typeface="Times New Roman" panose="02020603050405020304" pitchFamily="18" charset="0"/>
              </a:rPr>
              <a:t>Year 2: </a:t>
            </a:r>
            <a:r>
              <a:rPr lang="en-US" sz="2000" dirty="0">
                <a:effectLst/>
                <a:ea typeface="MS Gothic" panose="020B0609070205080204" pitchFamily="49" charset="-128"/>
                <a:cs typeface="Times New Roman" panose="02020603050405020304" pitchFamily="18" charset="0"/>
              </a:rPr>
              <a:t>96%       </a:t>
            </a:r>
            <a:endParaRPr lang="en-GB" sz="2000" dirty="0">
              <a:effectLst/>
              <a:ea typeface="MS Gothic" panose="020B0609070205080204" pitchFamily="49" charset="-128"/>
              <a:cs typeface="Times New Roman" panose="02020603050405020304" pitchFamily="18" charset="0"/>
            </a:endParaRPr>
          </a:p>
          <a:p>
            <a:r>
              <a:rPr lang="en-US" sz="2000" b="1" dirty="0">
                <a:effectLst/>
                <a:ea typeface="MS Gothic" panose="020B0609070205080204" pitchFamily="49" charset="-128"/>
                <a:cs typeface="Times New Roman" panose="02020603050405020304" pitchFamily="18" charset="0"/>
              </a:rPr>
              <a:t>Year 3: </a:t>
            </a:r>
            <a:r>
              <a:rPr lang="en-US" sz="2000" dirty="0">
                <a:effectLst/>
                <a:ea typeface="MS Gothic" panose="020B0609070205080204" pitchFamily="49" charset="-128"/>
                <a:cs typeface="Times New Roman" panose="02020603050405020304" pitchFamily="18" charset="0"/>
              </a:rPr>
              <a:t>96.8%    </a:t>
            </a:r>
            <a:r>
              <a:rPr lang="en-US" sz="2000" b="1" dirty="0">
                <a:effectLst/>
                <a:ea typeface="MS Gothic" panose="020B0609070205080204" pitchFamily="49" charset="-128"/>
                <a:cs typeface="Times New Roman" panose="02020603050405020304" pitchFamily="18" charset="0"/>
              </a:rPr>
              <a:t>Year 4: </a:t>
            </a:r>
            <a:r>
              <a:rPr lang="en-US" sz="2000" dirty="0">
                <a:effectLst/>
                <a:ea typeface="MS Gothic" panose="020B0609070205080204" pitchFamily="49" charset="-128"/>
                <a:cs typeface="Times New Roman" panose="02020603050405020304" pitchFamily="18" charset="0"/>
              </a:rPr>
              <a:t>89.1%   </a:t>
            </a:r>
            <a:r>
              <a:rPr lang="en-US" sz="2000" b="1" dirty="0">
                <a:effectLst/>
                <a:ea typeface="MS Gothic" panose="020B0609070205080204" pitchFamily="49" charset="-128"/>
                <a:cs typeface="Times New Roman" panose="02020603050405020304" pitchFamily="18" charset="0"/>
              </a:rPr>
              <a:t>Year 5:</a:t>
            </a:r>
            <a:r>
              <a:rPr lang="en-US" sz="2000" dirty="0">
                <a:effectLst/>
                <a:ea typeface="MS Gothic" panose="020B0609070205080204" pitchFamily="49" charset="-128"/>
                <a:cs typeface="Times New Roman" panose="02020603050405020304" pitchFamily="18" charset="0"/>
              </a:rPr>
              <a:t> 90.6%  </a:t>
            </a:r>
            <a:r>
              <a:rPr lang="en-US" sz="2000" b="1" dirty="0">
                <a:effectLst/>
                <a:ea typeface="MS Gothic" panose="020B0609070205080204" pitchFamily="49" charset="-128"/>
                <a:cs typeface="Times New Roman" panose="02020603050405020304" pitchFamily="18" charset="0"/>
              </a:rPr>
              <a:t>Year 6:</a:t>
            </a:r>
            <a:r>
              <a:rPr lang="en-US" sz="2000" dirty="0">
                <a:effectLst/>
                <a:ea typeface="MS Gothic" panose="020B0609070205080204" pitchFamily="49" charset="-128"/>
                <a:cs typeface="Times New Roman" panose="02020603050405020304" pitchFamily="18" charset="0"/>
              </a:rPr>
              <a:t> 90.3%   </a:t>
            </a:r>
            <a:endParaRPr lang="en-GB" sz="2000" dirty="0">
              <a:effectLst/>
              <a:ea typeface="MS Gothic" panose="020B0609070205080204" pitchFamily="49" charset="-128"/>
              <a:cs typeface="Times New Roman" panose="02020603050405020304" pitchFamily="18" charset="0"/>
            </a:endParaRPr>
          </a:p>
        </p:txBody>
      </p:sp>
      <p:sp>
        <p:nvSpPr>
          <p:cNvPr id="25" name="Text Box 114">
            <a:extLst>
              <a:ext uri="{FF2B5EF4-FFF2-40B4-BE49-F238E27FC236}">
                <a16:creationId xmlns:a16="http://schemas.microsoft.com/office/drawing/2014/main" id="{22DFD36E-04AF-466E-80A3-3E546EA3994B}"/>
              </a:ext>
            </a:extLst>
          </p:cNvPr>
          <p:cNvSpPr txBox="1">
            <a:spLocks noChangeArrowheads="1"/>
          </p:cNvSpPr>
          <p:nvPr/>
        </p:nvSpPr>
        <p:spPr bwMode="auto">
          <a:xfrm>
            <a:off x="7080384" y="1562067"/>
            <a:ext cx="2495550" cy="125677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F2F2F2"/>
            </a:solidFill>
            <a:miter lim="800000"/>
            <a:headEnd/>
            <a:tailEnd/>
          </a:ln>
          <a:effectLst>
            <a:outerShdw dist="28398" dir="3806097" algn="ctr" rotWithShape="0">
              <a:srgbClr val="243F60">
                <a:alpha val="50000"/>
              </a:srgbClr>
            </a:outerShdw>
          </a:effectLst>
        </p:spPr>
        <p:txBody>
          <a:bodyPr rot="0" vert="horz" wrap="square" lIns="0" tIns="0" rIns="0" bIns="0" anchor="t" anchorCtr="0" upright="1">
            <a:noAutofit/>
          </a:bodyPr>
          <a:lstStyle/>
          <a:p>
            <a:pPr>
              <a:lnSpc>
                <a:spcPct val="110000"/>
              </a:lnSpc>
              <a:spcAft>
                <a:spcPts val="600"/>
              </a:spcAft>
            </a:pPr>
            <a:r>
              <a:rPr lang="en-US" sz="1000" b="1" dirty="0">
                <a:solidFill>
                  <a:srgbClr val="002060"/>
                </a:solidFill>
                <a:effectLst/>
                <a:latin typeface="Trebuchet MS" panose="020B0603020202020204" pitchFamily="34" charset="0"/>
                <a:ea typeface="MS Gothic" panose="020B0609070205080204" pitchFamily="49" charset="-128"/>
                <a:cs typeface="Times New Roman" panose="02020603050405020304" pitchFamily="18" charset="0"/>
              </a:rPr>
              <a:t>    </a:t>
            </a:r>
            <a:r>
              <a:rPr lang="en-US" sz="1400" b="1" dirty="0">
                <a:effectLst/>
                <a:ea typeface="MS Gothic" panose="020B0609070205080204" pitchFamily="49" charset="-128"/>
                <a:cs typeface="Times New Roman" panose="02020603050405020304" pitchFamily="18" charset="0"/>
              </a:rPr>
              <a:t>Winning Class  for </a:t>
            </a:r>
            <a:r>
              <a:rPr lang="en-US" sz="1400" b="1" dirty="0">
                <a:ea typeface="MS Gothic" panose="020B0609070205080204" pitchFamily="49" charset="-128"/>
                <a:cs typeface="Times New Roman" panose="02020603050405020304" pitchFamily="18" charset="0"/>
              </a:rPr>
              <a:t>Attendance</a:t>
            </a:r>
            <a:r>
              <a:rPr lang="en-US" sz="1400" b="1" dirty="0">
                <a:effectLst/>
                <a:ea typeface="MS Gothic" panose="020B0609070205080204" pitchFamily="49" charset="-128"/>
                <a:cs typeface="Times New Roman" panose="02020603050405020304" pitchFamily="18" charset="0"/>
              </a:rPr>
              <a:t>: </a:t>
            </a:r>
            <a:endParaRPr lang="en-GB" sz="1400" dirty="0">
              <a:effectLst/>
              <a:ea typeface="MS Gothic" panose="020B0609070205080204" pitchFamily="49" charset="-128"/>
              <a:cs typeface="Times New Roman" panose="02020603050405020304" pitchFamily="18" charset="0"/>
            </a:endParaRPr>
          </a:p>
          <a:p>
            <a:pPr>
              <a:lnSpc>
                <a:spcPct val="110000"/>
              </a:lnSpc>
              <a:spcAft>
                <a:spcPts val="600"/>
              </a:spcAft>
            </a:pPr>
            <a:r>
              <a:rPr lang="en-US" sz="1400" b="1" dirty="0">
                <a:effectLst/>
                <a:ea typeface="MS Gothic" panose="020B0609070205080204" pitchFamily="49" charset="-128"/>
                <a:cs typeface="Times New Roman" panose="02020603050405020304" pitchFamily="18" charset="0"/>
              </a:rPr>
              <a:t>        </a:t>
            </a:r>
            <a:r>
              <a:rPr lang="en-US" sz="2400" b="1" dirty="0">
                <a:effectLst/>
                <a:ea typeface="MS Gothic" panose="020B0609070205080204" pitchFamily="49" charset="-128"/>
                <a:cs typeface="Times New Roman" panose="02020603050405020304" pitchFamily="18" charset="0"/>
              </a:rPr>
              <a:t>Year 3:  96.8%</a:t>
            </a:r>
          </a:p>
          <a:p>
            <a:pPr>
              <a:lnSpc>
                <a:spcPct val="110000"/>
              </a:lnSpc>
              <a:spcAft>
                <a:spcPts val="600"/>
              </a:spcAft>
            </a:pPr>
            <a:r>
              <a:rPr lang="en-US" sz="2400" b="1" dirty="0">
                <a:ea typeface="MS Gothic" panose="020B0609070205080204" pitchFamily="49" charset="-128"/>
                <a:cs typeface="Times New Roman" panose="02020603050405020304" pitchFamily="18" charset="0"/>
              </a:rPr>
              <a:t>             </a:t>
            </a:r>
            <a:r>
              <a:rPr lang="en-US" sz="1600" b="1" dirty="0">
                <a:ea typeface="MS Gothic" panose="020B0609070205080204" pitchFamily="49" charset="-128"/>
                <a:cs typeface="Times New Roman" panose="02020603050405020304" pitchFamily="18" charset="0"/>
              </a:rPr>
              <a:t>Da </a:t>
            </a:r>
            <a:r>
              <a:rPr lang="en-US" sz="1600" b="1" dirty="0" err="1">
                <a:ea typeface="MS Gothic" panose="020B0609070205080204" pitchFamily="49" charset="-128"/>
                <a:cs typeface="Times New Roman" panose="02020603050405020304" pitchFamily="18" charset="0"/>
              </a:rPr>
              <a:t>iawn</a:t>
            </a:r>
            <a:r>
              <a:rPr lang="en-US" sz="1600" b="1" dirty="0">
                <a:ea typeface="MS Gothic" panose="020B0609070205080204" pitchFamily="49" charset="-128"/>
                <a:cs typeface="Times New Roman" panose="02020603050405020304" pitchFamily="18" charset="0"/>
              </a:rPr>
              <a:t>!</a:t>
            </a:r>
            <a:r>
              <a:rPr lang="en-US" sz="1600" dirty="0">
                <a:effectLst/>
                <a:ea typeface="MS Gothic" panose="020B0609070205080204" pitchFamily="49" charset="-128"/>
                <a:cs typeface="Times New Roman" panose="02020603050405020304" pitchFamily="18" charset="0"/>
              </a:rPr>
              <a:t>              </a:t>
            </a:r>
            <a:endParaRPr lang="en-GB" sz="1600" dirty="0">
              <a:effectLst/>
              <a:ea typeface="MS Gothic" panose="020B0609070205080204" pitchFamily="49" charset="-128"/>
              <a:cs typeface="Times New Roman" panose="02020603050405020304" pitchFamily="18" charset="0"/>
            </a:endParaRPr>
          </a:p>
          <a:p>
            <a:pPr>
              <a:lnSpc>
                <a:spcPct val="110000"/>
              </a:lnSpc>
              <a:spcAft>
                <a:spcPts val="600"/>
              </a:spcAft>
            </a:pPr>
            <a:r>
              <a:rPr lang="en-US" sz="1100" dirty="0">
                <a:solidFill>
                  <a:srgbClr val="FFFFFF"/>
                </a:solidFill>
                <a:effectLst/>
                <a:latin typeface="Trebuchet MS" panose="020B0603020202020204" pitchFamily="34" charset="0"/>
                <a:ea typeface="MS Gothic" panose="020B0609070205080204" pitchFamily="49" charset="-128"/>
                <a:cs typeface="Times New Roman" panose="02020603050405020304" pitchFamily="18" charset="0"/>
              </a:rPr>
              <a:t> </a:t>
            </a:r>
            <a:endParaRPr lang="en-GB" sz="1000" dirty="0">
              <a:solidFill>
                <a:srgbClr val="FFFFFF"/>
              </a:solidFill>
              <a:effectLst/>
              <a:latin typeface="Trebuchet MS" panose="020B0603020202020204" pitchFamily="34" charset="0"/>
              <a:ea typeface="MS Gothic" panose="020B0609070205080204" pitchFamily="49" charset="-128"/>
              <a:cs typeface="Times New Roman" panose="02020603050405020304" pitchFamily="18" charset="0"/>
            </a:endParaRPr>
          </a:p>
        </p:txBody>
      </p:sp>
      <p:sp>
        <p:nvSpPr>
          <p:cNvPr id="28" name="Text Box 74">
            <a:extLst>
              <a:ext uri="{FF2B5EF4-FFF2-40B4-BE49-F238E27FC236}">
                <a16:creationId xmlns:a16="http://schemas.microsoft.com/office/drawing/2014/main" id="{0D2887F9-8663-4C55-AB89-93A0BEF6598D}"/>
              </a:ext>
            </a:extLst>
          </p:cNvPr>
          <p:cNvSpPr txBox="1">
            <a:spLocks noChangeArrowheads="1"/>
          </p:cNvSpPr>
          <p:nvPr/>
        </p:nvSpPr>
        <p:spPr bwMode="auto">
          <a:xfrm>
            <a:off x="122651" y="3004284"/>
            <a:ext cx="9497383" cy="36764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F2F2F2"/>
            </a:solidFill>
            <a:miter lim="800000"/>
            <a:headEnd/>
            <a:tailEnd/>
          </a:ln>
          <a:effectLst>
            <a:outerShdw dist="28398" dir="3806097" algn="ctr" rotWithShape="0">
              <a:srgbClr val="243F60">
                <a:alpha val="50000"/>
              </a:srgbClr>
            </a:outerShdw>
          </a:effectLst>
        </p:spPr>
        <p:txBody>
          <a:bodyPr rot="0" vert="horz" wrap="square" lIns="91440" tIns="0" rIns="91440" bIns="0" anchor="t" anchorCtr="0" upright="1">
            <a:noAutofit/>
          </a:bodyPr>
          <a:lstStyle/>
          <a:p>
            <a:r>
              <a:rPr lang="en-GB" sz="1100" b="1" i="1" dirty="0">
                <a:solidFill>
                  <a:srgbClr val="FFFFFF"/>
                </a:solidFill>
                <a:effectLst/>
                <a:latin typeface="Century Gothic" panose="020B0502020202020204" pitchFamily="34" charset="0"/>
                <a:ea typeface="MS Gothic" panose="020B0609070205080204" pitchFamily="49" charset="-128"/>
                <a:cs typeface="Times New Roman" panose="02020603050405020304" pitchFamily="18" charset="0"/>
              </a:rPr>
              <a:t> </a:t>
            </a:r>
            <a:r>
              <a:rPr lang="en-US" sz="2000" b="1" i="1" u="sng" dirty="0">
                <a:effectLst/>
                <a:ea typeface="MS Gothic" panose="020B0609070205080204" pitchFamily="49" charset="-128"/>
                <a:cs typeface="Times New Roman" panose="02020603050405020304" pitchFamily="18" charset="0"/>
              </a:rPr>
              <a:t>Upcoming dates:</a:t>
            </a:r>
            <a:endParaRPr lang="en-GB" sz="2000" dirty="0">
              <a:effectLst/>
              <a:ea typeface="MS Gothic" panose="020B0609070205080204" pitchFamily="49" charset="-128"/>
              <a:cs typeface="Times New Roman" panose="02020603050405020304" pitchFamily="18" charset="0"/>
            </a:endParaRPr>
          </a:p>
          <a:p>
            <a:pPr fontAlgn="base"/>
            <a:r>
              <a:rPr lang="en-GB" sz="1800" b="1" dirty="0">
                <a:solidFill>
                  <a:srgbClr val="000000"/>
                </a:solidFill>
                <a:effectLst/>
                <a:ea typeface="Times New Roman" panose="02020603050405020304" pitchFamily="18" charset="0"/>
                <a:cs typeface="Calibri" panose="020F0502020204030204" pitchFamily="34" charset="0"/>
              </a:rPr>
              <a:t>Monday 7</a:t>
            </a:r>
            <a:r>
              <a:rPr lang="en-GB" sz="1800" b="1" baseline="30000" dirty="0">
                <a:solidFill>
                  <a:srgbClr val="000000"/>
                </a:solidFill>
                <a:effectLst/>
                <a:ea typeface="Times New Roman" panose="02020603050405020304" pitchFamily="18" charset="0"/>
                <a:cs typeface="Calibri" panose="020F0502020204030204" pitchFamily="34" charset="0"/>
              </a:rPr>
              <a:t>th </a:t>
            </a:r>
            <a:r>
              <a:rPr lang="en-GB" sz="1800" b="1" dirty="0">
                <a:solidFill>
                  <a:srgbClr val="000000"/>
                </a:solidFill>
                <a:effectLst/>
                <a:ea typeface="Times New Roman" panose="02020603050405020304" pitchFamily="18" charset="0"/>
                <a:cs typeface="Calibri" panose="020F0502020204030204" pitchFamily="34" charset="0"/>
              </a:rPr>
              <a:t>September: </a:t>
            </a:r>
            <a:r>
              <a:rPr lang="en-GB" sz="1800" dirty="0" err="1">
                <a:solidFill>
                  <a:srgbClr val="000000"/>
                </a:solidFill>
                <a:effectLst/>
                <a:ea typeface="Calibri" panose="020F0502020204030204" pitchFamily="34" charset="0"/>
                <a:cs typeface="Calibri" panose="020F0502020204030204" pitchFamily="34" charset="0"/>
              </a:rPr>
              <a:t>Yr</a:t>
            </a:r>
            <a:r>
              <a:rPr lang="en-GB" sz="1800" dirty="0">
                <a:solidFill>
                  <a:srgbClr val="000000"/>
                </a:solidFill>
                <a:effectLst/>
                <a:ea typeface="Calibri" panose="020F0502020204030204" pitchFamily="34" charset="0"/>
                <a:cs typeface="Calibri" panose="020F0502020204030204" pitchFamily="34" charset="0"/>
              </a:rPr>
              <a:t> 3 trip to the Mond.</a:t>
            </a:r>
          </a:p>
          <a:p>
            <a:pPr fontAlgn="base"/>
            <a:endParaRPr lang="en-GB" sz="1800" dirty="0">
              <a:effectLst/>
              <a:ea typeface="Calibri" panose="020F0502020204030204" pitchFamily="34" charset="0"/>
              <a:cs typeface="Times New Roman" panose="02020603050405020304" pitchFamily="18" charset="0"/>
            </a:endParaRPr>
          </a:p>
          <a:p>
            <a:r>
              <a:rPr lang="en-GB" sz="1800" b="1" dirty="0">
                <a:solidFill>
                  <a:srgbClr val="1F1F1F"/>
                </a:solidFill>
                <a:effectLst/>
                <a:ea typeface="Times New Roman" panose="02020603050405020304" pitchFamily="18" charset="0"/>
              </a:rPr>
              <a:t>Tuesday 8</a:t>
            </a:r>
            <a:r>
              <a:rPr lang="en-GB" sz="1800" b="1" baseline="30000" dirty="0">
                <a:solidFill>
                  <a:srgbClr val="1F1F1F"/>
                </a:solidFill>
                <a:effectLst/>
                <a:ea typeface="Times New Roman" panose="02020603050405020304" pitchFamily="18" charset="0"/>
              </a:rPr>
              <a:t>th</a:t>
            </a:r>
            <a:r>
              <a:rPr lang="en-GB" sz="1800" b="1" dirty="0">
                <a:solidFill>
                  <a:srgbClr val="1F1F1F"/>
                </a:solidFill>
                <a:effectLst/>
                <a:ea typeface="Times New Roman" panose="02020603050405020304" pitchFamily="18" charset="0"/>
              </a:rPr>
              <a:t> September</a:t>
            </a:r>
            <a:r>
              <a:rPr lang="en-GB" sz="1800" b="1" dirty="0">
                <a:solidFill>
                  <a:srgbClr val="000000"/>
                </a:solidFill>
                <a:effectLst/>
                <a:ea typeface="Times New Roman" panose="02020603050405020304" pitchFamily="18" charset="0"/>
              </a:rPr>
              <a:t>:  </a:t>
            </a:r>
            <a:r>
              <a:rPr lang="en-GB" sz="1800" dirty="0">
                <a:solidFill>
                  <a:srgbClr val="000000"/>
                </a:solidFill>
                <a:effectLst/>
                <a:ea typeface="Times New Roman" panose="02020603050405020304" pitchFamily="18" charset="0"/>
                <a:cs typeface="Calibri" panose="020F0502020204030204" pitchFamily="34" charset="0"/>
              </a:rPr>
              <a:t>Phonics Parent Workshop in the Hall 9:00 – 10:00 am- ALL PARENTS FROM ALL AGES WELCOME, 10:00 am School Nurse</a:t>
            </a:r>
          </a:p>
          <a:p>
            <a:endParaRPr lang="en-GB" sz="1800" dirty="0">
              <a:effectLst/>
              <a:ea typeface="Times New Roman" panose="02020603050405020304" pitchFamily="18" charset="0"/>
            </a:endParaRPr>
          </a:p>
          <a:p>
            <a:pPr fontAlgn="base"/>
            <a:r>
              <a:rPr lang="en-GB" sz="1800" b="1" dirty="0">
                <a:solidFill>
                  <a:srgbClr val="000000"/>
                </a:solidFill>
                <a:effectLst/>
                <a:ea typeface="Times New Roman" panose="02020603050405020304" pitchFamily="18" charset="0"/>
                <a:cs typeface="Calibri" panose="020F0502020204030204" pitchFamily="34" charset="0"/>
              </a:rPr>
              <a:t>Thursday 10</a:t>
            </a:r>
            <a:r>
              <a:rPr lang="en-GB" sz="1800" b="1" baseline="30000" dirty="0">
                <a:solidFill>
                  <a:srgbClr val="000000"/>
                </a:solidFill>
                <a:effectLst/>
                <a:ea typeface="Times New Roman" panose="02020603050405020304" pitchFamily="18" charset="0"/>
                <a:cs typeface="Calibri" panose="020F0502020204030204" pitchFamily="34" charset="0"/>
              </a:rPr>
              <a:t>th</a:t>
            </a:r>
            <a:r>
              <a:rPr lang="en-GB" sz="1800" b="1" dirty="0">
                <a:solidFill>
                  <a:srgbClr val="000000"/>
                </a:solidFill>
                <a:effectLst/>
                <a:ea typeface="Times New Roman" panose="02020603050405020304" pitchFamily="18" charset="0"/>
                <a:cs typeface="Calibri" panose="020F0502020204030204" pitchFamily="34" charset="0"/>
              </a:rPr>
              <a:t> September: </a:t>
            </a:r>
            <a:r>
              <a:rPr lang="en-GB" sz="1800" dirty="0">
                <a:solidFill>
                  <a:srgbClr val="000000"/>
                </a:solidFill>
                <a:effectLst/>
                <a:ea typeface="Calibri" panose="020F0502020204030204" pitchFamily="34" charset="0"/>
                <a:cs typeface="Calibri" panose="020F0502020204030204" pitchFamily="34" charset="0"/>
              </a:rPr>
              <a:t>Urdd Games sessions – Years 2, 4 &amp; 6. Please wear Gym Kit</a:t>
            </a:r>
          </a:p>
          <a:p>
            <a:pPr fontAlgn="base"/>
            <a:endParaRPr lang="en-GB" sz="1800" dirty="0">
              <a:effectLst/>
              <a:ea typeface="Calibri" panose="020F0502020204030204" pitchFamily="34" charset="0"/>
              <a:cs typeface="Times New Roman" panose="02020603050405020304" pitchFamily="18" charset="0"/>
            </a:endParaRPr>
          </a:p>
          <a:p>
            <a:r>
              <a:rPr lang="en-GB" sz="1800" b="1" dirty="0">
                <a:solidFill>
                  <a:srgbClr val="1F1F1F"/>
                </a:solidFill>
                <a:effectLst/>
                <a:ea typeface="Times New Roman" panose="02020603050405020304" pitchFamily="18" charset="0"/>
              </a:rPr>
              <a:t>Tuesday 15</a:t>
            </a:r>
            <a:r>
              <a:rPr lang="en-GB" sz="1800" b="1" baseline="30000" dirty="0">
                <a:solidFill>
                  <a:srgbClr val="1F1F1F"/>
                </a:solidFill>
                <a:effectLst/>
                <a:ea typeface="Times New Roman" panose="02020603050405020304" pitchFamily="18" charset="0"/>
              </a:rPr>
              <a:t>th</a:t>
            </a:r>
            <a:r>
              <a:rPr lang="en-GB" sz="1800" b="1" dirty="0">
                <a:solidFill>
                  <a:srgbClr val="1F1F1F"/>
                </a:solidFill>
                <a:effectLst/>
                <a:ea typeface="Times New Roman" panose="02020603050405020304" pitchFamily="18" charset="0"/>
              </a:rPr>
              <a:t> September</a:t>
            </a:r>
            <a:r>
              <a:rPr lang="en-GB" sz="1800" b="1" dirty="0">
                <a:solidFill>
                  <a:srgbClr val="000000"/>
                </a:solidFill>
                <a:effectLst/>
                <a:ea typeface="Times New Roman" panose="02020603050405020304" pitchFamily="18" charset="0"/>
              </a:rPr>
              <a:t>: </a:t>
            </a:r>
            <a:r>
              <a:rPr lang="en-GB" sz="1800" dirty="0">
                <a:solidFill>
                  <a:srgbClr val="000000"/>
                </a:solidFill>
                <a:effectLst/>
                <a:ea typeface="Times New Roman" panose="02020603050405020304" pitchFamily="18" charset="0"/>
                <a:cs typeface="Calibri" panose="020F0502020204030204" pitchFamily="34" charset="0"/>
              </a:rPr>
              <a:t>Years 5 &amp; 6 St Jo’s Comp PT Peri (Music) Roadshow </a:t>
            </a:r>
          </a:p>
          <a:p>
            <a:endParaRPr lang="en-GB" sz="1800" dirty="0">
              <a:effectLst/>
              <a:ea typeface="Times New Roman" panose="02020603050405020304" pitchFamily="18" charset="0"/>
            </a:endParaRPr>
          </a:p>
          <a:p>
            <a:r>
              <a:rPr lang="en-GB" sz="1800" b="1" dirty="0">
                <a:solidFill>
                  <a:srgbClr val="1F1F1F"/>
                </a:solidFill>
                <a:effectLst/>
                <a:ea typeface="Times New Roman" panose="02020603050405020304" pitchFamily="18" charset="0"/>
              </a:rPr>
              <a:t>Wednesday 16</a:t>
            </a:r>
            <a:r>
              <a:rPr lang="en-GB" sz="1800" b="1" baseline="30000" dirty="0">
                <a:solidFill>
                  <a:srgbClr val="1F1F1F"/>
                </a:solidFill>
                <a:effectLst/>
                <a:ea typeface="Times New Roman" panose="02020603050405020304" pitchFamily="18" charset="0"/>
              </a:rPr>
              <a:t>th</a:t>
            </a:r>
            <a:r>
              <a:rPr lang="en-GB" sz="1800" b="1" dirty="0">
                <a:solidFill>
                  <a:srgbClr val="1F1F1F"/>
                </a:solidFill>
                <a:effectLst/>
                <a:ea typeface="Times New Roman" panose="02020603050405020304" pitchFamily="18" charset="0"/>
              </a:rPr>
              <a:t> September</a:t>
            </a:r>
            <a:r>
              <a:rPr lang="en-GB" sz="1800" b="1" dirty="0">
                <a:solidFill>
                  <a:srgbClr val="000000"/>
                </a:solidFill>
                <a:effectLst/>
                <a:ea typeface="Times New Roman" panose="02020603050405020304" pitchFamily="18" charset="0"/>
              </a:rPr>
              <a:t>: </a:t>
            </a:r>
            <a:r>
              <a:rPr lang="en-GB" sz="1800" dirty="0">
                <a:solidFill>
                  <a:srgbClr val="000000"/>
                </a:solidFill>
                <a:effectLst/>
                <a:ea typeface="Times New Roman" panose="02020603050405020304" pitchFamily="18" charset="0"/>
                <a:cs typeface="Calibri" panose="020F0502020204030204" pitchFamily="34" charset="0"/>
              </a:rPr>
              <a:t>Years 5 &amp; 6 Theatre Na </a:t>
            </a:r>
            <a:r>
              <a:rPr lang="en-GB" sz="1800" dirty="0" err="1">
                <a:solidFill>
                  <a:srgbClr val="000000"/>
                </a:solidFill>
                <a:effectLst/>
                <a:ea typeface="Times New Roman" panose="02020603050405020304" pitchFamily="18" charset="0"/>
                <a:cs typeface="Calibri" panose="020F0502020204030204" pitchFamily="34" charset="0"/>
              </a:rPr>
              <a:t>Nog</a:t>
            </a:r>
            <a:r>
              <a:rPr lang="en-GB" sz="1800" dirty="0">
                <a:solidFill>
                  <a:srgbClr val="000000"/>
                </a:solidFill>
                <a:effectLst/>
                <a:ea typeface="Times New Roman" panose="02020603050405020304" pitchFamily="18" charset="0"/>
                <a:cs typeface="Calibri" panose="020F0502020204030204" pitchFamily="34" charset="0"/>
              </a:rPr>
              <a:t> trip</a:t>
            </a:r>
          </a:p>
          <a:p>
            <a:endParaRPr lang="en-GB" sz="1800" dirty="0">
              <a:effectLst/>
              <a:ea typeface="Times New Roman" panose="02020603050405020304" pitchFamily="18" charset="0"/>
            </a:endParaRPr>
          </a:p>
          <a:p>
            <a:pPr fontAlgn="base"/>
            <a:r>
              <a:rPr lang="en-GB" sz="1800" b="1" dirty="0">
                <a:solidFill>
                  <a:srgbClr val="000000"/>
                </a:solidFill>
                <a:effectLst/>
                <a:ea typeface="Times New Roman" panose="02020603050405020304" pitchFamily="18" charset="0"/>
                <a:cs typeface="Calibri" panose="020F0502020204030204" pitchFamily="34" charset="0"/>
              </a:rPr>
              <a:t>Thursday 17</a:t>
            </a:r>
            <a:r>
              <a:rPr lang="en-GB" sz="1800" b="1" baseline="30000" dirty="0">
                <a:solidFill>
                  <a:srgbClr val="000000"/>
                </a:solidFill>
                <a:effectLst/>
                <a:ea typeface="Times New Roman" panose="02020603050405020304" pitchFamily="18" charset="0"/>
                <a:cs typeface="Calibri" panose="020F0502020204030204" pitchFamily="34" charset="0"/>
              </a:rPr>
              <a:t>th</a:t>
            </a:r>
            <a:r>
              <a:rPr lang="en-GB" sz="1800" b="1" dirty="0">
                <a:solidFill>
                  <a:srgbClr val="000000"/>
                </a:solidFill>
                <a:effectLst/>
                <a:ea typeface="Times New Roman" panose="02020603050405020304" pitchFamily="18" charset="0"/>
                <a:cs typeface="Calibri" panose="020F0502020204030204" pitchFamily="34" charset="0"/>
              </a:rPr>
              <a:t> September:</a:t>
            </a:r>
            <a:r>
              <a:rPr lang="en-GB" sz="1800" dirty="0">
                <a:solidFill>
                  <a:srgbClr val="000000"/>
                </a:solidFill>
                <a:effectLst/>
                <a:ea typeface="Calibri" panose="020F0502020204030204" pitchFamily="34" charset="0"/>
                <a:cs typeface="Calibri" panose="020F0502020204030204" pitchFamily="34" charset="0"/>
              </a:rPr>
              <a:t> First Mass of the School Year 9.30 St. Benedict’s</a:t>
            </a:r>
            <a:endParaRPr lang="en-GB" sz="1800" dirty="0">
              <a:effectLst/>
              <a:ea typeface="Calibri" panose="020F0502020204030204" pitchFamily="34" charset="0"/>
              <a:cs typeface="Times New Roman" panose="02020603050405020304" pitchFamily="18" charset="0"/>
            </a:endParaRPr>
          </a:p>
          <a:p>
            <a:endParaRPr lang="en-GB" sz="2000" b="1" dirty="0">
              <a:ea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a16="http://schemas.microsoft.com/office/drawing/2014/main" id="{90CED976-FF39-4040-B025-3BC4F0780790}"/>
              </a:ext>
            </a:extLst>
          </p:cNvPr>
          <p:cNvSpPr txBox="1"/>
          <p:nvPr/>
        </p:nvSpPr>
        <p:spPr>
          <a:xfrm>
            <a:off x="9717742" y="2171086"/>
            <a:ext cx="2375084" cy="4493538"/>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r>
              <a:rPr lang="en-GB" b="1" dirty="0"/>
              <a:t>   Our Virtues for </a:t>
            </a:r>
          </a:p>
          <a:p>
            <a:r>
              <a:rPr lang="en-GB" b="1" dirty="0"/>
              <a:t>  </a:t>
            </a:r>
            <a:r>
              <a:rPr lang="en-GB" sz="1600" b="1" dirty="0"/>
              <a:t>September &amp; </a:t>
            </a:r>
          </a:p>
          <a:p>
            <a:r>
              <a:rPr lang="en-GB" sz="1600" b="1" dirty="0"/>
              <a:t>   October </a:t>
            </a:r>
            <a:endParaRPr lang="en-GB" sz="1600" dirty="0"/>
          </a:p>
          <a:p>
            <a:pPr fontAlgn="t">
              <a:spcBef>
                <a:spcPct val="0"/>
              </a:spcBef>
              <a:buFontTx/>
              <a:buNone/>
            </a:pPr>
            <a:r>
              <a:rPr lang="en-GB" altLang="en-US" sz="1200" b="1" dirty="0">
                <a:latin typeface="Arial" panose="020B0604020202020204" pitchFamily="34" charset="0"/>
              </a:rPr>
              <a:t>Faith-filled</a:t>
            </a:r>
            <a:r>
              <a:rPr lang="en-GB" altLang="en-US" sz="1200" dirty="0">
                <a:latin typeface="Arial" panose="020B0604020202020204" pitchFamily="34" charset="0"/>
              </a:rPr>
              <a:t>: We are faith-filled when we are living life as God inspires us to live it, putting the Gospel into action through our actions. We have to build on it every day through prayer.  </a:t>
            </a:r>
          </a:p>
          <a:p>
            <a:pPr fontAlgn="t">
              <a:spcBef>
                <a:spcPct val="0"/>
              </a:spcBef>
              <a:buFontTx/>
              <a:buNone/>
            </a:pPr>
            <a:r>
              <a:rPr lang="en-GB" altLang="en-US" sz="1200" b="1" dirty="0">
                <a:latin typeface="Arial" panose="020B0604020202020204" pitchFamily="34" charset="0"/>
              </a:rPr>
              <a:t>Hopeful</a:t>
            </a:r>
            <a:r>
              <a:rPr lang="en-GB" altLang="en-US" sz="1200" dirty="0">
                <a:latin typeface="Arial" panose="020B0604020202020204" pitchFamily="34" charset="0"/>
              </a:rPr>
              <a:t>: We are hopeful when we are optimistic about the future, we trust ourselves and others, and we don’t give up. Our faith teaches us that God is hope.</a:t>
            </a:r>
          </a:p>
          <a:p>
            <a:pPr fontAlgn="t">
              <a:spcBef>
                <a:spcPct val="0"/>
              </a:spcBef>
              <a:buFontTx/>
              <a:buNone/>
            </a:pPr>
            <a:endParaRPr lang="en-GB" altLang="en-US" sz="1200" dirty="0">
              <a:latin typeface="Arial" panose="020B0604020202020204" pitchFamily="34" charset="0"/>
            </a:endParaRPr>
          </a:p>
          <a:p>
            <a:pPr fontAlgn="t">
              <a:spcBef>
                <a:spcPct val="0"/>
              </a:spcBef>
              <a:buFontTx/>
              <a:buNone/>
            </a:pPr>
            <a:endParaRPr lang="en-GB" altLang="en-US" sz="1200" dirty="0">
              <a:latin typeface="Arial" panose="020B0604020202020204" pitchFamily="34" charset="0"/>
            </a:endParaRPr>
          </a:p>
          <a:p>
            <a:pPr fontAlgn="t">
              <a:spcBef>
                <a:spcPct val="0"/>
              </a:spcBef>
              <a:buFontTx/>
              <a:buNone/>
            </a:pPr>
            <a:endParaRPr lang="en-GB" altLang="en-US" sz="1200" dirty="0">
              <a:latin typeface="Arial" panose="020B0604020202020204" pitchFamily="34" charset="0"/>
            </a:endParaRPr>
          </a:p>
          <a:p>
            <a:pPr fontAlgn="t">
              <a:spcBef>
                <a:spcPct val="0"/>
              </a:spcBef>
              <a:buFontTx/>
              <a:buNone/>
            </a:pPr>
            <a:endParaRPr lang="en-GB" altLang="en-US" sz="1200" dirty="0">
              <a:latin typeface="Arial" panose="020B0604020202020204" pitchFamily="34" charset="0"/>
            </a:endParaRPr>
          </a:p>
          <a:p>
            <a:pPr fontAlgn="t">
              <a:spcBef>
                <a:spcPct val="0"/>
              </a:spcBef>
              <a:buFontTx/>
              <a:buNone/>
            </a:pPr>
            <a:endParaRPr lang="en-GB" altLang="en-US" sz="1200" dirty="0">
              <a:latin typeface="Arial" panose="020B0604020202020204" pitchFamily="34" charset="0"/>
            </a:endParaRPr>
          </a:p>
          <a:p>
            <a:endParaRPr lang="en-GB" dirty="0"/>
          </a:p>
          <a:p>
            <a:endParaRPr lang="en-GB" sz="1200" dirty="0"/>
          </a:p>
        </p:txBody>
      </p:sp>
      <p:pic>
        <p:nvPicPr>
          <p:cNvPr id="3" name="Picture 2">
            <a:extLst>
              <a:ext uri="{FF2B5EF4-FFF2-40B4-BE49-F238E27FC236}">
                <a16:creationId xmlns:a16="http://schemas.microsoft.com/office/drawing/2014/main" id="{4991EAA7-DA3E-42BF-A151-1D61DC32AAF4}"/>
              </a:ext>
            </a:extLst>
          </p:cNvPr>
          <p:cNvPicPr>
            <a:picLocks noChangeAspect="1"/>
          </p:cNvPicPr>
          <p:nvPr/>
        </p:nvPicPr>
        <p:blipFill>
          <a:blip r:embed="rId5"/>
          <a:stretch>
            <a:fillRect/>
          </a:stretch>
        </p:blipFill>
        <p:spPr>
          <a:xfrm>
            <a:off x="9620034" y="118007"/>
            <a:ext cx="2449315" cy="1975894"/>
          </a:xfrm>
          <a:prstGeom prst="rect">
            <a:avLst/>
          </a:prstGeom>
        </p:spPr>
      </p:pic>
      <p:pic>
        <p:nvPicPr>
          <p:cNvPr id="15" name="Picture 14">
            <a:extLst>
              <a:ext uri="{FF2B5EF4-FFF2-40B4-BE49-F238E27FC236}">
                <a16:creationId xmlns:a16="http://schemas.microsoft.com/office/drawing/2014/main" id="{B667A52B-16C1-482C-997B-00794320C63E}"/>
              </a:ext>
            </a:extLst>
          </p:cNvPr>
          <p:cNvPicPr>
            <a:picLocks noChangeAspect="1"/>
          </p:cNvPicPr>
          <p:nvPr/>
        </p:nvPicPr>
        <p:blipFill>
          <a:blip r:embed="rId6"/>
          <a:stretch>
            <a:fillRect/>
          </a:stretch>
        </p:blipFill>
        <p:spPr>
          <a:xfrm>
            <a:off x="10331616" y="5065840"/>
            <a:ext cx="1216318" cy="1505277"/>
          </a:xfrm>
          <a:prstGeom prst="rect">
            <a:avLst/>
          </a:prstGeom>
        </p:spPr>
      </p:pic>
      <p:pic>
        <p:nvPicPr>
          <p:cNvPr id="11" name="Picture 10">
            <a:extLst>
              <a:ext uri="{FF2B5EF4-FFF2-40B4-BE49-F238E27FC236}">
                <a16:creationId xmlns:a16="http://schemas.microsoft.com/office/drawing/2014/main" id="{70D9E738-8625-426F-BE36-ED58247DE904}"/>
              </a:ext>
            </a:extLst>
          </p:cNvPr>
          <p:cNvPicPr>
            <a:picLocks noChangeAspect="1"/>
          </p:cNvPicPr>
          <p:nvPr/>
        </p:nvPicPr>
        <p:blipFill>
          <a:blip r:embed="rId7"/>
          <a:stretch>
            <a:fillRect/>
          </a:stretch>
        </p:blipFill>
        <p:spPr>
          <a:xfrm>
            <a:off x="11107221" y="2123069"/>
            <a:ext cx="803792" cy="859113"/>
          </a:xfrm>
          <a:prstGeom prst="rect">
            <a:avLst/>
          </a:prstGeom>
        </p:spPr>
      </p:pic>
    </p:spTree>
    <p:extLst>
      <p:ext uri="{BB962C8B-B14F-4D97-AF65-F5344CB8AC3E}">
        <p14:creationId xmlns:p14="http://schemas.microsoft.com/office/powerpoint/2010/main" val="416333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EE4D44-B816-4F2C-AB5C-BD5A2B10E969}"/>
              </a:ext>
            </a:extLst>
          </p:cNvPr>
          <p:cNvPicPr>
            <a:picLocks noChangeAspect="1"/>
          </p:cNvPicPr>
          <p:nvPr/>
        </p:nvPicPr>
        <p:blipFill>
          <a:blip r:embed="rId2"/>
          <a:stretch>
            <a:fillRect/>
          </a:stretch>
        </p:blipFill>
        <p:spPr>
          <a:xfrm>
            <a:off x="1756757" y="223390"/>
            <a:ext cx="8678486" cy="6411220"/>
          </a:xfrm>
          <a:prstGeom prst="rect">
            <a:avLst/>
          </a:prstGeom>
        </p:spPr>
      </p:pic>
    </p:spTree>
    <p:extLst>
      <p:ext uri="{BB962C8B-B14F-4D97-AF65-F5344CB8AC3E}">
        <p14:creationId xmlns:p14="http://schemas.microsoft.com/office/powerpoint/2010/main" val="13758199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F90DBC9-DEA9-4F08-9413-B5D385F5BC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7276" y="3292331"/>
            <a:ext cx="4376354" cy="3403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97533C1E-C028-486B-9464-BF3C696E20A7}"/>
              </a:ext>
            </a:extLst>
          </p:cNvPr>
          <p:cNvPicPr>
            <a:picLocks noChangeAspect="1"/>
          </p:cNvPicPr>
          <p:nvPr/>
        </p:nvPicPr>
        <p:blipFill>
          <a:blip r:embed="rId3"/>
          <a:stretch>
            <a:fillRect/>
          </a:stretch>
        </p:blipFill>
        <p:spPr>
          <a:xfrm>
            <a:off x="128370" y="162593"/>
            <a:ext cx="7585944" cy="4121210"/>
          </a:xfrm>
          <a:prstGeom prst="rect">
            <a:avLst/>
          </a:prstGeom>
        </p:spPr>
      </p:pic>
    </p:spTree>
    <p:extLst>
      <p:ext uri="{BB962C8B-B14F-4D97-AF65-F5344CB8AC3E}">
        <p14:creationId xmlns:p14="http://schemas.microsoft.com/office/powerpoint/2010/main" val="34952966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638F25D-FF5E-42A5-B504-B4C4470EB3F2}"/>
              </a:ext>
            </a:extLst>
          </p:cNvPr>
          <p:cNvSpPr txBox="1"/>
          <p:nvPr/>
        </p:nvSpPr>
        <p:spPr>
          <a:xfrm>
            <a:off x="4235675" y="180678"/>
            <a:ext cx="6097554" cy="523220"/>
          </a:xfrm>
          <a:prstGeom prst="rect">
            <a:avLst/>
          </a:prstGeom>
          <a:noFill/>
        </p:spPr>
        <p:txBody>
          <a:bodyPr wrap="square">
            <a:spAutoFit/>
          </a:bodyPr>
          <a:lstStyle/>
          <a:p>
            <a:pPr fontAlgn="base"/>
            <a:r>
              <a:rPr lang="en-GB" sz="2800" b="1"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Updates of the week:</a:t>
            </a:r>
            <a:endParaRPr lang="en-GB" sz="2800" dirty="0">
              <a:effectLst/>
              <a:latin typeface="Trebuchet MS" panose="020B0603020202020204" pitchFamily="34" charset="0"/>
              <a:ea typeface="MS Gothic" panose="020B0609070205080204" pitchFamily="49" charset="-128"/>
              <a:cs typeface="Times New Roman" panose="02020603050405020304" pitchFamily="18" charset="0"/>
            </a:endParaRPr>
          </a:p>
        </p:txBody>
      </p:sp>
      <p:sp>
        <p:nvSpPr>
          <p:cNvPr id="4" name="TextBox 3">
            <a:extLst>
              <a:ext uri="{FF2B5EF4-FFF2-40B4-BE49-F238E27FC236}">
                <a16:creationId xmlns:a16="http://schemas.microsoft.com/office/drawing/2014/main" id="{DC381D16-5B88-48ED-89D0-B41A70E773C4}"/>
              </a:ext>
            </a:extLst>
          </p:cNvPr>
          <p:cNvSpPr txBox="1"/>
          <p:nvPr/>
        </p:nvSpPr>
        <p:spPr>
          <a:xfrm>
            <a:off x="696870" y="683538"/>
            <a:ext cx="11763375" cy="1200329"/>
          </a:xfrm>
          <a:prstGeom prst="rect">
            <a:avLst/>
          </a:prstGeom>
          <a:noFill/>
        </p:spPr>
        <p:txBody>
          <a:bodyPr wrap="square">
            <a:spAutoFit/>
          </a:bodyPr>
          <a:lstStyle/>
          <a:p>
            <a:r>
              <a:rPr lang="en-GB" sz="1800" b="1"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On our school </a:t>
            </a:r>
            <a:r>
              <a:rPr lang="en-GB" b="1"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website important dates are on the calendar and p</a:t>
            </a:r>
            <a:r>
              <a:rPr lang="en-GB" sz="1800" b="1"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hotos are on the ‘News &amp; Events’ area.</a:t>
            </a:r>
          </a:p>
          <a:p>
            <a:pPr algn="ctr"/>
            <a:r>
              <a:rPr lang="en-GB" sz="1800" b="1"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hlinkClick r:id="rId2"/>
              </a:rPr>
              <a:t>https://www.stjosephscatholicps-swansea.co.uk/</a:t>
            </a:r>
            <a:endParaRPr lang="en-GB" sz="1800" b="1"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en-GB" b="1"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r>
              <a:rPr lang="en-GB" sz="1800" b="1"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2000" dirty="0">
              <a:effectLst/>
              <a:latin typeface="Trebuchet MS" panose="020B0603020202020204" pitchFamily="34" charset="0"/>
              <a:ea typeface="MS Gothic" panose="020B0609070205080204" pitchFamily="49" charset="-128"/>
              <a:cs typeface="Times New Roman" panose="02020603050405020304" pitchFamily="18" charset="0"/>
            </a:endParaRPr>
          </a:p>
        </p:txBody>
      </p:sp>
      <p:sp>
        <p:nvSpPr>
          <p:cNvPr id="2" name="AutoShape 2" descr="Image preview">
            <a:extLst>
              <a:ext uri="{FF2B5EF4-FFF2-40B4-BE49-F238E27FC236}">
                <a16:creationId xmlns:a16="http://schemas.microsoft.com/office/drawing/2014/main" id="{7E232435-4C56-4917-9BE7-23DB5AD0352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32C43D59-9815-48CB-AD4A-F912B2B9FD9E}"/>
              </a:ext>
            </a:extLst>
          </p:cNvPr>
          <p:cNvPicPr>
            <a:picLocks noChangeAspect="1"/>
          </p:cNvPicPr>
          <p:nvPr/>
        </p:nvPicPr>
        <p:blipFill rotWithShape="1">
          <a:blip r:embed="rId3"/>
          <a:srcRect t="20412" r="-1661"/>
          <a:stretch/>
        </p:blipFill>
        <p:spPr>
          <a:xfrm>
            <a:off x="7822826" y="2475766"/>
            <a:ext cx="4072622" cy="2402541"/>
          </a:xfrm>
          <a:prstGeom prst="rect">
            <a:avLst/>
          </a:prstGeom>
        </p:spPr>
      </p:pic>
      <p:sp>
        <p:nvSpPr>
          <p:cNvPr id="11" name="TextBox 10">
            <a:extLst>
              <a:ext uri="{FF2B5EF4-FFF2-40B4-BE49-F238E27FC236}">
                <a16:creationId xmlns:a16="http://schemas.microsoft.com/office/drawing/2014/main" id="{7F8F5397-E2C6-4206-AE0A-CB4C44A19B95}"/>
              </a:ext>
            </a:extLst>
          </p:cNvPr>
          <p:cNvSpPr txBox="1"/>
          <p:nvPr/>
        </p:nvSpPr>
        <p:spPr>
          <a:xfrm>
            <a:off x="8031660" y="5470206"/>
            <a:ext cx="3863788" cy="646331"/>
          </a:xfrm>
          <a:prstGeom prst="rect">
            <a:avLst/>
          </a:prstGeom>
          <a:noFill/>
        </p:spPr>
        <p:txBody>
          <a:bodyPr wrap="square">
            <a:spAutoFit/>
          </a:bodyPr>
          <a:lstStyle/>
          <a:p>
            <a:r>
              <a:rPr lang="en-GB" dirty="0"/>
              <a:t>https://www.instagram.com/reel/DZ9_t7dotBV/?igsh=OGdpOXNsbHdsb3F4</a:t>
            </a:r>
          </a:p>
        </p:txBody>
      </p:sp>
      <p:sp>
        <p:nvSpPr>
          <p:cNvPr id="9" name="TextBox 8">
            <a:extLst>
              <a:ext uri="{FF2B5EF4-FFF2-40B4-BE49-F238E27FC236}">
                <a16:creationId xmlns:a16="http://schemas.microsoft.com/office/drawing/2014/main" id="{3FD42854-22D2-47CA-937D-862F70F02A8A}"/>
              </a:ext>
            </a:extLst>
          </p:cNvPr>
          <p:cNvSpPr txBox="1"/>
          <p:nvPr/>
        </p:nvSpPr>
        <p:spPr>
          <a:xfrm>
            <a:off x="296552" y="4177545"/>
            <a:ext cx="7628248" cy="2308324"/>
          </a:xfrm>
          <a:prstGeom prst="rect">
            <a:avLst/>
          </a:prstGeom>
          <a:noFill/>
        </p:spPr>
        <p:txBody>
          <a:bodyPr wrap="square">
            <a:spAutoFit/>
          </a:bodyPr>
          <a:lstStyle/>
          <a:p>
            <a:r>
              <a:rPr lang="en-GB" sz="1800" b="1" u="sng" dirty="0">
                <a:ea typeface="Times New Roman" panose="02020603050405020304" pitchFamily="18" charset="0"/>
                <a:cs typeface="Times New Roman" panose="02020603050405020304" pitchFamily="18" charset="0"/>
              </a:rPr>
              <a:t>Tuesday 8</a:t>
            </a:r>
            <a:r>
              <a:rPr lang="en-GB" sz="1800" b="1" u="sng" baseline="30000" dirty="0">
                <a:ea typeface="Times New Roman" panose="02020603050405020304" pitchFamily="18" charset="0"/>
                <a:cs typeface="Times New Roman" panose="02020603050405020304" pitchFamily="18" charset="0"/>
              </a:rPr>
              <a:t>th</a:t>
            </a:r>
            <a:r>
              <a:rPr lang="en-GB" sz="1800" b="1" u="sng" dirty="0">
                <a:ea typeface="Times New Roman" panose="02020603050405020304" pitchFamily="18" charset="0"/>
                <a:cs typeface="Times New Roman" panose="02020603050405020304" pitchFamily="18" charset="0"/>
              </a:rPr>
              <a:t> September</a:t>
            </a:r>
            <a:r>
              <a:rPr lang="en-GB" sz="1800" b="1" dirty="0">
                <a:ea typeface="Times New Roman" panose="02020603050405020304" pitchFamily="18" charset="0"/>
                <a:cs typeface="Times New Roman" panose="02020603050405020304" pitchFamily="18" charset="0"/>
              </a:rPr>
              <a:t>: </a:t>
            </a:r>
          </a:p>
          <a:p>
            <a:r>
              <a:rPr lang="en-GB" sz="1800" b="1" dirty="0">
                <a:ea typeface="Times New Roman" panose="02020603050405020304" pitchFamily="18" charset="0"/>
                <a:cs typeface="Times New Roman" panose="02020603050405020304" pitchFamily="18" charset="0"/>
              </a:rPr>
              <a:t>Phonics Parents Workshops &amp; School Nurse Visit for September Nursery &amp; Reception parents 9am- 10:45 am, School Hall.</a:t>
            </a:r>
          </a:p>
          <a:p>
            <a:endParaRPr lang="en-GB" b="1" dirty="0">
              <a:ea typeface="Times New Roman" panose="02020603050405020304" pitchFamily="18" charset="0"/>
              <a:cs typeface="Times New Roman" panose="02020603050405020304" pitchFamily="18" charset="0"/>
            </a:endParaRPr>
          </a:p>
          <a:p>
            <a:r>
              <a:rPr lang="en-GB" sz="1800" b="1" dirty="0">
                <a:ea typeface="Times New Roman" panose="02020603050405020304" pitchFamily="18" charset="0"/>
                <a:cs typeface="Times New Roman" panose="02020603050405020304" pitchFamily="18" charset="0"/>
              </a:rPr>
              <a:t>This is an opportunity for parents of pupils from any class moving through the school to find out about helping their child learn to read- this session will be lead by a County specialist.</a:t>
            </a:r>
          </a:p>
          <a:p>
            <a:r>
              <a:rPr lang="en-GB" sz="1800" b="1" dirty="0">
                <a:ea typeface="Times New Roman" panose="02020603050405020304" pitchFamily="18" charset="0"/>
                <a:cs typeface="Times New Roman" panose="02020603050405020304" pitchFamily="18" charset="0"/>
              </a:rPr>
              <a:t>The School Nurse will also talk about help that can be given to younger pupils.</a:t>
            </a:r>
          </a:p>
        </p:txBody>
      </p:sp>
      <p:pic>
        <p:nvPicPr>
          <p:cNvPr id="8" name="Picture 7">
            <a:extLst>
              <a:ext uri="{FF2B5EF4-FFF2-40B4-BE49-F238E27FC236}">
                <a16:creationId xmlns:a16="http://schemas.microsoft.com/office/drawing/2014/main" id="{8BE27136-D77D-41A7-8DCD-F8E498C0D113}"/>
              </a:ext>
            </a:extLst>
          </p:cNvPr>
          <p:cNvPicPr>
            <a:picLocks noChangeAspect="1"/>
          </p:cNvPicPr>
          <p:nvPr/>
        </p:nvPicPr>
        <p:blipFill>
          <a:blip r:embed="rId4"/>
          <a:stretch>
            <a:fillRect/>
          </a:stretch>
        </p:blipFill>
        <p:spPr>
          <a:xfrm>
            <a:off x="1846728" y="1612455"/>
            <a:ext cx="3787124" cy="2524749"/>
          </a:xfrm>
          <a:prstGeom prst="rect">
            <a:avLst/>
          </a:prstGeom>
        </p:spPr>
      </p:pic>
    </p:spTree>
    <p:extLst>
      <p:ext uri="{BB962C8B-B14F-4D97-AF65-F5344CB8AC3E}">
        <p14:creationId xmlns:p14="http://schemas.microsoft.com/office/powerpoint/2010/main" val="7125885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437F08B-4431-43F9-86A9-BEED976772EA}"/>
              </a:ext>
            </a:extLst>
          </p:cNvPr>
          <p:cNvSpPr txBox="1"/>
          <p:nvPr/>
        </p:nvSpPr>
        <p:spPr>
          <a:xfrm>
            <a:off x="215152" y="134471"/>
            <a:ext cx="11761695" cy="6555641"/>
          </a:xfrm>
          <a:prstGeom prst="rect">
            <a:avLst/>
          </a:prstGeom>
          <a:noFill/>
        </p:spPr>
        <p:txBody>
          <a:bodyPr wrap="square">
            <a:spAutoFit/>
          </a:bodyPr>
          <a:lstStyle/>
          <a:p>
            <a:r>
              <a:rPr lang="en-GB" sz="1200" b="1" dirty="0">
                <a:effectLst/>
                <a:ea typeface="Calibri" panose="020F0502020204030204" pitchFamily="34" charset="0"/>
              </a:rPr>
              <a:t>Swansea Council: Schools Essentials Grant (previously known as the School Uniform Grant)</a:t>
            </a:r>
            <a:endParaRPr lang="en-GB" sz="1200" dirty="0">
              <a:effectLst/>
              <a:ea typeface="Calibri" panose="020F0502020204030204" pitchFamily="34" charset="0"/>
            </a:endParaRPr>
          </a:p>
          <a:p>
            <a:endParaRPr lang="en-GB" sz="1200" dirty="0">
              <a:effectLst/>
              <a:ea typeface="Calibri" panose="020F0502020204030204" pitchFamily="34" charset="0"/>
            </a:endParaRPr>
          </a:p>
          <a:p>
            <a:r>
              <a:rPr lang="en-GB" sz="1200" dirty="0">
                <a:effectLst/>
                <a:ea typeface="Calibri" panose="020F0502020204030204" pitchFamily="34" charset="0"/>
              </a:rPr>
              <a:t>We recognise that there may be confusion in applying for this grant as it is for those learners that are </a:t>
            </a:r>
            <a:r>
              <a:rPr lang="en-GB" sz="1200" b="1" i="1" dirty="0">
                <a:effectLst/>
                <a:ea typeface="Calibri" panose="020F0502020204030204" pitchFamily="34" charset="0"/>
              </a:rPr>
              <a:t>eligible</a:t>
            </a:r>
            <a:r>
              <a:rPr lang="en-GB" sz="1200" dirty="0">
                <a:effectLst/>
                <a:ea typeface="Calibri" panose="020F0502020204030204" pitchFamily="34" charset="0"/>
              </a:rPr>
              <a:t> for free school meals. Being eligible for free school meals is different to the ‘Universal Free School Meal’ offer (this provides a free meal to all primary aged pupils).  Children whose parents/carers receive the following support payments are eligible for free school meals. Universal Credit if your annualised net earnings are £7400 or less</a:t>
            </a:r>
          </a:p>
          <a:p>
            <a:pPr marL="342900" lvl="0" indent="-342900">
              <a:buFont typeface="Symbol" panose="05050102010706020507" pitchFamily="18" charset="2"/>
              <a:buChar char=""/>
            </a:pPr>
            <a:r>
              <a:rPr lang="en-GB" sz="1200" dirty="0">
                <a:effectLst/>
                <a:ea typeface="Calibri" panose="020F0502020204030204" pitchFamily="34" charset="0"/>
              </a:rPr>
              <a:t>Income support</a:t>
            </a:r>
          </a:p>
          <a:p>
            <a:pPr marL="342900" lvl="0" indent="-342900">
              <a:buFont typeface="Symbol" panose="05050102010706020507" pitchFamily="18" charset="2"/>
              <a:buChar char=""/>
            </a:pPr>
            <a:r>
              <a:rPr lang="en-GB" sz="1200" dirty="0">
                <a:effectLst/>
                <a:ea typeface="Calibri" panose="020F0502020204030204" pitchFamily="34" charset="0"/>
              </a:rPr>
              <a:t>Income based Job Seekers Allowance</a:t>
            </a:r>
          </a:p>
          <a:p>
            <a:pPr marL="342900" lvl="0" indent="-342900">
              <a:buFont typeface="Symbol" panose="05050102010706020507" pitchFamily="18" charset="2"/>
              <a:buChar char=""/>
            </a:pPr>
            <a:r>
              <a:rPr lang="en-GB" sz="1200" dirty="0">
                <a:effectLst/>
                <a:ea typeface="Calibri" panose="020F0502020204030204" pitchFamily="34" charset="0"/>
              </a:rPr>
              <a:t>Income related Employment and Support Allowance</a:t>
            </a:r>
          </a:p>
          <a:p>
            <a:pPr marL="342900" lvl="0" indent="-342900">
              <a:buFont typeface="Symbol" panose="05050102010706020507" pitchFamily="18" charset="2"/>
              <a:buChar char=""/>
            </a:pPr>
            <a:r>
              <a:rPr lang="en-GB" sz="1200" dirty="0">
                <a:effectLst/>
                <a:ea typeface="Calibri" panose="020F0502020204030204" pitchFamily="34" charset="0"/>
              </a:rPr>
              <a:t>Guarantee element of State Pension Credit</a:t>
            </a:r>
          </a:p>
          <a:p>
            <a:pPr marL="342900" lvl="0" indent="-342900">
              <a:buFont typeface="Symbol" panose="05050102010706020507" pitchFamily="18" charset="2"/>
              <a:buChar char=""/>
            </a:pPr>
            <a:r>
              <a:rPr lang="en-GB" sz="1200" dirty="0">
                <a:effectLst/>
                <a:ea typeface="Calibri" panose="020F0502020204030204" pitchFamily="34" charset="0"/>
              </a:rPr>
              <a:t>Support under Part VI or the Immigration and Asylum Act 1999</a:t>
            </a:r>
          </a:p>
          <a:p>
            <a:pPr marL="342900" lvl="0" indent="-342900">
              <a:buFont typeface="Symbol" panose="05050102010706020507" pitchFamily="18" charset="2"/>
              <a:buChar char=""/>
            </a:pPr>
            <a:r>
              <a:rPr lang="en-GB" sz="1200" dirty="0">
                <a:effectLst/>
                <a:ea typeface="Calibri" panose="020F0502020204030204" pitchFamily="34" charset="0"/>
              </a:rPr>
              <a:t>Child Tax Credit where total annual income is less that £16,190 a year</a:t>
            </a:r>
          </a:p>
          <a:p>
            <a:pPr marL="342900" lvl="0" indent="-342900">
              <a:buFont typeface="Symbol" panose="05050102010706020507" pitchFamily="18" charset="2"/>
              <a:buChar char=""/>
            </a:pPr>
            <a:r>
              <a:rPr lang="en-GB" sz="1200" dirty="0">
                <a:effectLst/>
                <a:ea typeface="Calibri" panose="020F0502020204030204" pitchFamily="34" charset="0"/>
              </a:rPr>
              <a:t>Working Tax Credit ‘run on’</a:t>
            </a:r>
          </a:p>
          <a:p>
            <a:r>
              <a:rPr lang="en-GB" sz="1200" dirty="0">
                <a:effectLst/>
                <a:ea typeface="Calibri" panose="020F0502020204030204" pitchFamily="34" charset="0"/>
              </a:rPr>
              <a:t> </a:t>
            </a:r>
          </a:p>
          <a:p>
            <a:r>
              <a:rPr lang="en-GB" sz="1200" dirty="0">
                <a:effectLst/>
                <a:ea typeface="Calibri" panose="020F0502020204030204" pitchFamily="34" charset="0"/>
              </a:rPr>
              <a:t>If you believe you are eligible for free school meals we would urge you to apply (even if your child is in receipt of a free meal in primary school), the application form is quick and easy to complete, and eligibility allows you to apply for the Schools Essentials Grant. This will also help your school as part of the funding schools receive is based on the number of eligible free school meal learners. You can apply using the following link: </a:t>
            </a:r>
            <a:r>
              <a:rPr lang="en-GB" sz="1200" u="sng" dirty="0">
                <a:solidFill>
                  <a:srgbClr val="0563C1"/>
                </a:solidFill>
                <a:effectLst/>
                <a:ea typeface="Calibri" panose="020F0502020204030204" pitchFamily="34" charset="0"/>
                <a:hlinkClick r:id="rId2"/>
              </a:rPr>
              <a:t>Apply for free school meals - Swansea</a:t>
            </a:r>
            <a:endParaRPr lang="en-GB" sz="1200" dirty="0">
              <a:effectLst/>
              <a:ea typeface="Calibri" panose="020F0502020204030204" pitchFamily="34" charset="0"/>
            </a:endParaRPr>
          </a:p>
          <a:p>
            <a:r>
              <a:rPr lang="en-GB" sz="1200" dirty="0">
                <a:effectLst/>
                <a:ea typeface="Calibri" panose="020F0502020204030204" pitchFamily="34" charset="0"/>
              </a:rPr>
              <a:t> If you have any queries relating to Free School Meals please contact: </a:t>
            </a:r>
            <a:r>
              <a:rPr lang="en-GB" sz="1200" u="sng" dirty="0">
                <a:solidFill>
                  <a:srgbClr val="0563C1"/>
                </a:solidFill>
                <a:effectLst/>
                <a:ea typeface="Calibri" panose="020F0502020204030204" pitchFamily="34" charset="0"/>
                <a:hlinkClick r:id="rId3"/>
              </a:rPr>
              <a:t>FreeSchoolMeals@swansea.gov.uk</a:t>
            </a:r>
            <a:endParaRPr lang="en-GB" sz="1200" dirty="0">
              <a:effectLst/>
              <a:ea typeface="Calibri" panose="020F0502020204030204" pitchFamily="34" charset="0"/>
            </a:endParaRPr>
          </a:p>
          <a:p>
            <a:r>
              <a:rPr lang="en-GB" sz="1200" dirty="0">
                <a:effectLst/>
                <a:ea typeface="Calibri" panose="020F0502020204030204" pitchFamily="34" charset="0"/>
              </a:rPr>
              <a:t> </a:t>
            </a:r>
          </a:p>
          <a:p>
            <a:r>
              <a:rPr lang="en-GB" sz="1200" dirty="0">
                <a:effectLst/>
                <a:ea typeface="Calibri" panose="020F0502020204030204" pitchFamily="34" charset="0"/>
              </a:rPr>
              <a:t>Once eligibility status has been confirmed for free school meals, you will then be able to apply for the Schools Essentials Grant. This grant is available for those learners:</a:t>
            </a:r>
          </a:p>
          <a:p>
            <a:r>
              <a:rPr lang="en-GB" sz="1200" dirty="0">
                <a:effectLst/>
                <a:ea typeface="Calibri" panose="020F0502020204030204" pitchFamily="34" charset="0"/>
              </a:rPr>
              <a:t> Eligible for free school meals</a:t>
            </a:r>
          </a:p>
          <a:p>
            <a:pPr marL="342900" lvl="0" indent="-342900">
              <a:buFont typeface="Symbol" panose="05050102010706020507" pitchFamily="18" charset="2"/>
              <a:buChar char=""/>
            </a:pPr>
            <a:r>
              <a:rPr lang="en-GB" sz="1200" dirty="0">
                <a:effectLst/>
                <a:ea typeface="Calibri" panose="020F0502020204030204" pitchFamily="34" charset="0"/>
              </a:rPr>
              <a:t>Children Looked After (CLA) (must attend a Swansea school)</a:t>
            </a:r>
          </a:p>
          <a:p>
            <a:pPr marL="342900" lvl="0" indent="-342900">
              <a:buFont typeface="Symbol" panose="05050102010706020507" pitchFamily="18" charset="2"/>
              <a:buChar char=""/>
            </a:pPr>
            <a:r>
              <a:rPr lang="en-GB" sz="1200" dirty="0">
                <a:effectLst/>
                <a:ea typeface="Calibri" panose="020F0502020204030204" pitchFamily="34" charset="0"/>
              </a:rPr>
              <a:t>Who are classed as No Resource to Public Funds (NPRF)</a:t>
            </a:r>
          </a:p>
          <a:p>
            <a:pPr marL="342900" lvl="0" indent="-342900">
              <a:buFont typeface="Symbol" panose="05050102010706020507" pitchFamily="18" charset="2"/>
              <a:buChar char=""/>
            </a:pPr>
            <a:r>
              <a:rPr lang="en-GB" sz="1200" dirty="0">
                <a:effectLst/>
                <a:ea typeface="Calibri" panose="020F0502020204030204" pitchFamily="34" charset="0"/>
              </a:rPr>
              <a:t>In year groups Reception – Year 11 (as of September 2025)</a:t>
            </a:r>
          </a:p>
          <a:p>
            <a:r>
              <a:rPr lang="en-GB" sz="1200" dirty="0">
                <a:effectLst/>
                <a:ea typeface="Calibri" panose="020F0502020204030204" pitchFamily="34" charset="0"/>
              </a:rPr>
              <a:t>The grant is £125 per eligible learner except for those in Year 7, who will be entitled to £200.</a:t>
            </a:r>
          </a:p>
          <a:p>
            <a:r>
              <a:rPr lang="en-GB" sz="1200" dirty="0">
                <a:effectLst/>
                <a:ea typeface="Calibri" panose="020F0502020204030204" pitchFamily="34" charset="0"/>
              </a:rPr>
              <a:t> </a:t>
            </a:r>
          </a:p>
          <a:p>
            <a:r>
              <a:rPr lang="en-GB" sz="1200" dirty="0">
                <a:effectLst/>
                <a:ea typeface="Calibri" panose="020F0502020204030204" pitchFamily="34" charset="0"/>
              </a:rPr>
              <a:t>The grant can be spent on (but is not limited to):</a:t>
            </a:r>
          </a:p>
          <a:p>
            <a:r>
              <a:rPr lang="en-GB" sz="1200" dirty="0">
                <a:effectLst/>
                <a:ea typeface="Calibri" panose="020F0502020204030204" pitchFamily="34" charset="0"/>
              </a:rPr>
              <a:t> School uniform including coats and shoes;</a:t>
            </a:r>
          </a:p>
          <a:p>
            <a:pPr marL="342900" lvl="0" indent="-342900">
              <a:buFont typeface="Symbol" panose="05050102010706020507" pitchFamily="18" charset="2"/>
              <a:buChar char=""/>
            </a:pPr>
            <a:r>
              <a:rPr lang="en-GB" sz="1200" dirty="0">
                <a:effectLst/>
                <a:ea typeface="Calibri" panose="020F0502020204030204" pitchFamily="34" charset="0"/>
              </a:rPr>
              <a:t>School sports kits including footwear;</a:t>
            </a:r>
          </a:p>
          <a:p>
            <a:pPr marL="342900" lvl="0" indent="-342900">
              <a:buFont typeface="Symbol" panose="05050102010706020507" pitchFamily="18" charset="2"/>
              <a:buChar char=""/>
            </a:pPr>
            <a:r>
              <a:rPr lang="en-GB" sz="1200" dirty="0">
                <a:effectLst/>
                <a:ea typeface="Calibri" panose="020F0502020204030204" pitchFamily="34" charset="0"/>
              </a:rPr>
              <a:t>IT equipment;</a:t>
            </a:r>
          </a:p>
          <a:p>
            <a:pPr marL="342900" lvl="0" indent="-342900">
              <a:buFont typeface="Symbol" panose="05050102010706020507" pitchFamily="18" charset="2"/>
              <a:buChar char=""/>
            </a:pPr>
            <a:r>
              <a:rPr lang="en-GB" sz="1200" dirty="0">
                <a:effectLst/>
                <a:ea typeface="Calibri" panose="020F0502020204030204" pitchFamily="34" charset="0"/>
              </a:rPr>
              <a:t>Uniform for enrichment activities (for example scouts, guides, cadets, dance etc.); and</a:t>
            </a:r>
          </a:p>
          <a:p>
            <a:pPr marL="342900" lvl="0" indent="-342900">
              <a:buFont typeface="Symbol" panose="05050102010706020507" pitchFamily="18" charset="2"/>
              <a:buChar char=""/>
            </a:pPr>
            <a:r>
              <a:rPr lang="en-GB" sz="1200" dirty="0">
                <a:effectLst/>
                <a:ea typeface="Calibri" panose="020F0502020204030204" pitchFamily="34" charset="0"/>
              </a:rPr>
              <a:t>Equipment (for example school bags and stationery).</a:t>
            </a:r>
          </a:p>
          <a:p>
            <a:r>
              <a:rPr lang="en-GB" sz="1200" dirty="0">
                <a:effectLst/>
                <a:ea typeface="Calibri" panose="020F0502020204030204" pitchFamily="34" charset="0"/>
              </a:rPr>
              <a:t> </a:t>
            </a:r>
          </a:p>
          <a:p>
            <a:r>
              <a:rPr lang="en-GB" sz="1200" dirty="0">
                <a:effectLst/>
                <a:ea typeface="Calibri" panose="020F0502020204030204" pitchFamily="34" charset="0"/>
              </a:rPr>
              <a:t>You can apply for the Schools Essentials Grant using the link below: </a:t>
            </a:r>
            <a:r>
              <a:rPr lang="en-GB" sz="1200" u="sng" dirty="0">
                <a:solidFill>
                  <a:srgbClr val="0563C1"/>
                </a:solidFill>
                <a:effectLst/>
                <a:ea typeface="Calibri" panose="020F0502020204030204" pitchFamily="34" charset="0"/>
                <a:hlinkClick r:id="rId4"/>
              </a:rPr>
              <a:t>School Essentials Grant (formerly school uniform grant - PDG access) - Swansea</a:t>
            </a:r>
            <a:endParaRPr lang="en-GB" sz="1200" dirty="0">
              <a:effectLst/>
              <a:ea typeface="Calibri" panose="020F0502020204030204" pitchFamily="34" charset="0"/>
            </a:endParaRPr>
          </a:p>
          <a:p>
            <a:r>
              <a:rPr lang="en-GB" sz="1200" dirty="0">
                <a:effectLst/>
                <a:ea typeface="Calibri" panose="020F0502020204030204" pitchFamily="34" charset="0"/>
              </a:rPr>
              <a:t>If you have any queries relating to the Schools Essentials Grant please contact: </a:t>
            </a:r>
            <a:r>
              <a:rPr lang="en-GB" sz="1200" u="sng" dirty="0">
                <a:solidFill>
                  <a:srgbClr val="0563C1"/>
                </a:solidFill>
                <a:effectLst/>
                <a:ea typeface="Calibri" panose="020F0502020204030204" pitchFamily="34" charset="0"/>
                <a:hlinkClick r:id="rId5"/>
              </a:rPr>
              <a:t>schooluniformgrant@swansea.gov.uk</a:t>
            </a:r>
            <a:endParaRPr lang="en-GB" sz="1200" dirty="0">
              <a:effectLst/>
              <a:ea typeface="Calibri" panose="020F0502020204030204" pitchFamily="34" charset="0"/>
            </a:endParaRPr>
          </a:p>
        </p:txBody>
      </p:sp>
    </p:spTree>
    <p:extLst>
      <p:ext uri="{BB962C8B-B14F-4D97-AF65-F5344CB8AC3E}">
        <p14:creationId xmlns:p14="http://schemas.microsoft.com/office/powerpoint/2010/main" val="19966466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2191</TotalTime>
  <Words>865</Words>
  <Application>Microsoft Office PowerPoint</Application>
  <PresentationFormat>Widescreen</PresentationFormat>
  <Paragraphs>77</Paragraphs>
  <Slides>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Arial Black</vt:lpstr>
      <vt:lpstr>Calibri</vt:lpstr>
      <vt:lpstr>Calibri Light</vt:lpstr>
      <vt:lpstr>Century Gothic</vt:lpstr>
      <vt:lpstr>Symbol</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MORT (St Josephs Catholic Primary School (Clydach))</dc:creator>
  <cp:lastModifiedBy>M MORT (St Josephs Catholic Primary School (Clydach))</cp:lastModifiedBy>
  <cp:revision>164</cp:revision>
  <dcterms:created xsi:type="dcterms:W3CDTF">2026-04-18T09:18:38Z</dcterms:created>
  <dcterms:modified xsi:type="dcterms:W3CDTF">2026-09-04T15:35:55Z</dcterms:modified>
</cp:coreProperties>
</file>