
<file path=[Content_Types].xml><?xml version="1.0" encoding="utf-8"?>
<Types xmlns="http://schemas.openxmlformats.org/package/2006/content-types">
  <Default Extension="emf" ContentType="image/x-emf"/>
  <Default Extension="jpeg" ContentType="image/jpeg"/>
  <Default Extension="png" ContentType="image/png"/>
  <Default Extension="pptx" ContentType="application/vnd.openxmlformats-officedocument.presentationml.presentation"/>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1012" r:id="rId2"/>
    <p:sldId id="1033" r:id="rId3"/>
    <p:sldId id="272" r:id="rId4"/>
    <p:sldId id="1034" r:id="rId5"/>
    <p:sldId id="1035" r:id="rId6"/>
    <p:sldId id="1032" r:id="rId7"/>
    <p:sldId id="1036" r:id="rId8"/>
    <p:sldId id="1037"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71" autoAdjust="0"/>
    <p:restoredTop sz="94660"/>
  </p:normalViewPr>
  <p:slideViewPr>
    <p:cSldViewPr snapToGrid="0">
      <p:cViewPr varScale="1">
        <p:scale>
          <a:sx n="85" d="100"/>
          <a:sy n="85" d="100"/>
        </p:scale>
        <p:origin x="18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51AAE8-8CED-4289-B0C3-5BEE32C796D1}" type="datetimeFigureOut">
              <a:rPr lang="en-GB" smtClean="0"/>
              <a:t>11/09/2026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A5FF6F-522A-4B2C-AA26-802D6B0A4C9A}" type="slidenum">
              <a:rPr lang="en-GB" smtClean="0"/>
              <a:t>‹#›</a:t>
            </a:fld>
            <a:endParaRPr lang="en-GB"/>
          </a:p>
        </p:txBody>
      </p:sp>
    </p:spTree>
    <p:extLst>
      <p:ext uri="{BB962C8B-B14F-4D97-AF65-F5344CB8AC3E}">
        <p14:creationId xmlns:p14="http://schemas.microsoft.com/office/powerpoint/2010/main" val="3237962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B94B0-1F44-4298-AE5C-A8192114967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CE79BAD-D097-4469-8706-1ACE02D492B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9A1D327F-B69B-401E-AE25-D599BC63F6FF}"/>
              </a:ext>
            </a:extLst>
          </p:cNvPr>
          <p:cNvSpPr>
            <a:spLocks noGrp="1"/>
          </p:cNvSpPr>
          <p:nvPr>
            <p:ph type="dt" sz="half" idx="10"/>
          </p:nvPr>
        </p:nvSpPr>
        <p:spPr/>
        <p:txBody>
          <a:bodyPr/>
          <a:lstStyle/>
          <a:p>
            <a:fld id="{81D06220-5D7F-4322-A21F-D203129C9837}" type="datetimeFigureOut">
              <a:rPr lang="en-GB" smtClean="0"/>
              <a:t>11/09/2026</a:t>
            </a:fld>
            <a:endParaRPr lang="en-GB"/>
          </a:p>
        </p:txBody>
      </p:sp>
      <p:sp>
        <p:nvSpPr>
          <p:cNvPr id="5" name="Footer Placeholder 4">
            <a:extLst>
              <a:ext uri="{FF2B5EF4-FFF2-40B4-BE49-F238E27FC236}">
                <a16:creationId xmlns:a16="http://schemas.microsoft.com/office/drawing/2014/main" id="{D6F08A44-240A-4DD8-9759-CDEDAABCB6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2E19BA-38A1-4F88-A0E9-04A69FCF3DD5}"/>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3412161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DF14C-87C6-46A2-A609-B7A32847056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A37CBA1-E2B8-4BC6-8FE7-5A27CC90FE2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BF8B1D0-FBDC-4E16-AF12-C9D9F2F5921A}"/>
              </a:ext>
            </a:extLst>
          </p:cNvPr>
          <p:cNvSpPr>
            <a:spLocks noGrp="1"/>
          </p:cNvSpPr>
          <p:nvPr>
            <p:ph type="dt" sz="half" idx="10"/>
          </p:nvPr>
        </p:nvSpPr>
        <p:spPr/>
        <p:txBody>
          <a:bodyPr/>
          <a:lstStyle/>
          <a:p>
            <a:fld id="{81D06220-5D7F-4322-A21F-D203129C9837}" type="datetimeFigureOut">
              <a:rPr lang="en-GB" smtClean="0"/>
              <a:t>11/09/2026</a:t>
            </a:fld>
            <a:endParaRPr lang="en-GB"/>
          </a:p>
        </p:txBody>
      </p:sp>
      <p:sp>
        <p:nvSpPr>
          <p:cNvPr id="5" name="Footer Placeholder 4">
            <a:extLst>
              <a:ext uri="{FF2B5EF4-FFF2-40B4-BE49-F238E27FC236}">
                <a16:creationId xmlns:a16="http://schemas.microsoft.com/office/drawing/2014/main" id="{70D26116-7DB4-4495-A4F5-D71AB82BCB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02A520-8F9A-4A2C-ABAB-ACA7BD78191A}"/>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766196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E6D2B-CCB6-4E0C-8F20-1884B434201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D78046C8-B53C-43B6-9854-595F74A1304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6D95AED-8224-4DCA-BE92-875142F438D8}"/>
              </a:ext>
            </a:extLst>
          </p:cNvPr>
          <p:cNvSpPr>
            <a:spLocks noGrp="1"/>
          </p:cNvSpPr>
          <p:nvPr>
            <p:ph type="dt" sz="half" idx="10"/>
          </p:nvPr>
        </p:nvSpPr>
        <p:spPr/>
        <p:txBody>
          <a:bodyPr/>
          <a:lstStyle/>
          <a:p>
            <a:fld id="{81D06220-5D7F-4322-A21F-D203129C9837}" type="datetimeFigureOut">
              <a:rPr lang="en-GB" smtClean="0"/>
              <a:t>11/09/2026</a:t>
            </a:fld>
            <a:endParaRPr lang="en-GB"/>
          </a:p>
        </p:txBody>
      </p:sp>
      <p:sp>
        <p:nvSpPr>
          <p:cNvPr id="5" name="Footer Placeholder 4">
            <a:extLst>
              <a:ext uri="{FF2B5EF4-FFF2-40B4-BE49-F238E27FC236}">
                <a16:creationId xmlns:a16="http://schemas.microsoft.com/office/drawing/2014/main" id="{66A85948-DB18-4BFB-BE01-B1DB51F581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3567C5-983F-4400-9899-C9D0EE35FC04}"/>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2988988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5D84F-A30D-43D7-99A8-031700368D7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E7D2B35-4775-43BB-A832-1D5937FDE68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95865676-4D38-403A-9661-A230AABDDB6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72B753A-AE2C-4D48-97BF-C124EB097A6A}"/>
              </a:ext>
            </a:extLst>
          </p:cNvPr>
          <p:cNvSpPr>
            <a:spLocks noGrp="1"/>
          </p:cNvSpPr>
          <p:nvPr>
            <p:ph type="dt" sz="half" idx="10"/>
          </p:nvPr>
        </p:nvSpPr>
        <p:spPr/>
        <p:txBody>
          <a:bodyPr/>
          <a:lstStyle/>
          <a:p>
            <a:fld id="{81D06220-5D7F-4322-A21F-D203129C9837}" type="datetimeFigureOut">
              <a:rPr lang="en-GB" smtClean="0"/>
              <a:t>11/09/2026</a:t>
            </a:fld>
            <a:endParaRPr lang="en-GB"/>
          </a:p>
        </p:txBody>
      </p:sp>
      <p:sp>
        <p:nvSpPr>
          <p:cNvPr id="6" name="Footer Placeholder 5">
            <a:extLst>
              <a:ext uri="{FF2B5EF4-FFF2-40B4-BE49-F238E27FC236}">
                <a16:creationId xmlns:a16="http://schemas.microsoft.com/office/drawing/2014/main" id="{B88FDA3D-4184-4616-9694-EA9F52ED42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A124E4-4918-4B16-AC7C-36CB9FC24ECF}"/>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5535588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8F640-E31F-444E-9DC4-67CA812F4AB1}"/>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BD29143C-9302-4149-8CA1-EAB015DC85A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4A9A7F6-AEA2-49C8-B8E1-BD75DBE363A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14B2830-8797-4D05-A44F-6D9167097E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9692195-3F1C-40D5-92C3-F41C0E1AC31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DAF227AB-4BD5-4378-8D28-A24DF665F96F}"/>
              </a:ext>
            </a:extLst>
          </p:cNvPr>
          <p:cNvSpPr>
            <a:spLocks noGrp="1"/>
          </p:cNvSpPr>
          <p:nvPr>
            <p:ph type="dt" sz="half" idx="10"/>
          </p:nvPr>
        </p:nvSpPr>
        <p:spPr/>
        <p:txBody>
          <a:bodyPr/>
          <a:lstStyle/>
          <a:p>
            <a:fld id="{81D06220-5D7F-4322-A21F-D203129C9837}" type="datetimeFigureOut">
              <a:rPr lang="en-GB" smtClean="0"/>
              <a:t>11/09/2026</a:t>
            </a:fld>
            <a:endParaRPr lang="en-GB"/>
          </a:p>
        </p:txBody>
      </p:sp>
      <p:sp>
        <p:nvSpPr>
          <p:cNvPr id="8" name="Footer Placeholder 7">
            <a:extLst>
              <a:ext uri="{FF2B5EF4-FFF2-40B4-BE49-F238E27FC236}">
                <a16:creationId xmlns:a16="http://schemas.microsoft.com/office/drawing/2014/main" id="{5CE31FD0-FE1D-462A-BC5A-B75FA04A6E9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3F840B5-6E16-4D04-8FE3-74C387DDAB28}"/>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477697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819A0-144E-417C-9F37-C8908863ECF5}"/>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A170EF3-061E-408E-85A3-870A8B6B2E05}"/>
              </a:ext>
            </a:extLst>
          </p:cNvPr>
          <p:cNvSpPr>
            <a:spLocks noGrp="1"/>
          </p:cNvSpPr>
          <p:nvPr>
            <p:ph type="dt" sz="half" idx="10"/>
          </p:nvPr>
        </p:nvSpPr>
        <p:spPr/>
        <p:txBody>
          <a:bodyPr/>
          <a:lstStyle/>
          <a:p>
            <a:fld id="{81D06220-5D7F-4322-A21F-D203129C9837}" type="datetimeFigureOut">
              <a:rPr lang="en-GB" smtClean="0"/>
              <a:t>11/09/2026</a:t>
            </a:fld>
            <a:endParaRPr lang="en-GB"/>
          </a:p>
        </p:txBody>
      </p:sp>
      <p:sp>
        <p:nvSpPr>
          <p:cNvPr id="4" name="Footer Placeholder 3">
            <a:extLst>
              <a:ext uri="{FF2B5EF4-FFF2-40B4-BE49-F238E27FC236}">
                <a16:creationId xmlns:a16="http://schemas.microsoft.com/office/drawing/2014/main" id="{035507B4-B4D0-4D6C-8DC2-257929B24CA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490A460-BFBD-40FA-AA36-5BAE7ACD22E0}"/>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1812611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76DE37-BA13-4895-B262-F17B979498AF}"/>
              </a:ext>
            </a:extLst>
          </p:cNvPr>
          <p:cNvSpPr>
            <a:spLocks noGrp="1"/>
          </p:cNvSpPr>
          <p:nvPr>
            <p:ph type="dt" sz="half" idx="10"/>
          </p:nvPr>
        </p:nvSpPr>
        <p:spPr/>
        <p:txBody>
          <a:bodyPr/>
          <a:lstStyle/>
          <a:p>
            <a:fld id="{81D06220-5D7F-4322-A21F-D203129C9837}" type="datetimeFigureOut">
              <a:rPr lang="en-GB" smtClean="0"/>
              <a:t>11/09/2026</a:t>
            </a:fld>
            <a:endParaRPr lang="en-GB"/>
          </a:p>
        </p:txBody>
      </p:sp>
      <p:sp>
        <p:nvSpPr>
          <p:cNvPr id="3" name="Footer Placeholder 2">
            <a:extLst>
              <a:ext uri="{FF2B5EF4-FFF2-40B4-BE49-F238E27FC236}">
                <a16:creationId xmlns:a16="http://schemas.microsoft.com/office/drawing/2014/main" id="{BCB38FB5-6A6C-4D52-868E-5705753C574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4584DD5-B52D-41A3-8F87-073821F15263}"/>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7060878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ECAF75-4D80-40D4-8F2F-EFBDB759F7E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4BF6A9B-02AD-4C45-BB66-500AE4C11C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F741FCC4-3BE9-46F6-8448-55B0B106D5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113933B-3831-41D8-9FF6-4033ED880B01}"/>
              </a:ext>
            </a:extLst>
          </p:cNvPr>
          <p:cNvSpPr>
            <a:spLocks noGrp="1"/>
          </p:cNvSpPr>
          <p:nvPr>
            <p:ph type="dt" sz="half" idx="10"/>
          </p:nvPr>
        </p:nvSpPr>
        <p:spPr/>
        <p:txBody>
          <a:bodyPr/>
          <a:lstStyle/>
          <a:p>
            <a:fld id="{81D06220-5D7F-4322-A21F-D203129C9837}" type="datetimeFigureOut">
              <a:rPr lang="en-GB" smtClean="0"/>
              <a:t>11/09/2026</a:t>
            </a:fld>
            <a:endParaRPr lang="en-GB"/>
          </a:p>
        </p:txBody>
      </p:sp>
      <p:sp>
        <p:nvSpPr>
          <p:cNvPr id="6" name="Footer Placeholder 5">
            <a:extLst>
              <a:ext uri="{FF2B5EF4-FFF2-40B4-BE49-F238E27FC236}">
                <a16:creationId xmlns:a16="http://schemas.microsoft.com/office/drawing/2014/main" id="{9A09CBF7-9E35-4936-8842-7B687D0532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6F5313-5B50-4B00-8BDF-59D7B43EF7BA}"/>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2959687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D76C1-6BC0-46B1-A3FF-1784FC70A4D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C6BDA67-35DB-4737-B412-3268A69FA1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6108A5-6340-448A-BB48-B3C249DE4F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143081F-8770-46AA-8B9F-FF5A769A0801}"/>
              </a:ext>
            </a:extLst>
          </p:cNvPr>
          <p:cNvSpPr>
            <a:spLocks noGrp="1"/>
          </p:cNvSpPr>
          <p:nvPr>
            <p:ph type="dt" sz="half" idx="10"/>
          </p:nvPr>
        </p:nvSpPr>
        <p:spPr/>
        <p:txBody>
          <a:bodyPr/>
          <a:lstStyle/>
          <a:p>
            <a:fld id="{81D06220-5D7F-4322-A21F-D203129C9837}" type="datetimeFigureOut">
              <a:rPr lang="en-GB" smtClean="0"/>
              <a:t>11/09/2026</a:t>
            </a:fld>
            <a:endParaRPr lang="en-GB"/>
          </a:p>
        </p:txBody>
      </p:sp>
      <p:sp>
        <p:nvSpPr>
          <p:cNvPr id="6" name="Footer Placeholder 5">
            <a:extLst>
              <a:ext uri="{FF2B5EF4-FFF2-40B4-BE49-F238E27FC236}">
                <a16:creationId xmlns:a16="http://schemas.microsoft.com/office/drawing/2014/main" id="{3E4194FB-7BEB-42FB-A7F0-679A591A4D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3F35C8E-752E-443F-BF6B-4885DEDB54D3}"/>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3190636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28E0C-1044-4B4C-B37C-53C9DF233F2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D9531D1-DAE3-4D8E-ACED-79317077F36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799162B-BF70-4DB7-8CCE-D2E58F64E640}"/>
              </a:ext>
            </a:extLst>
          </p:cNvPr>
          <p:cNvSpPr>
            <a:spLocks noGrp="1"/>
          </p:cNvSpPr>
          <p:nvPr>
            <p:ph type="dt" sz="half" idx="10"/>
          </p:nvPr>
        </p:nvSpPr>
        <p:spPr/>
        <p:txBody>
          <a:bodyPr/>
          <a:lstStyle/>
          <a:p>
            <a:fld id="{81D06220-5D7F-4322-A21F-D203129C9837}" type="datetimeFigureOut">
              <a:rPr lang="en-GB" smtClean="0"/>
              <a:t>11/09/2026</a:t>
            </a:fld>
            <a:endParaRPr lang="en-GB"/>
          </a:p>
        </p:txBody>
      </p:sp>
      <p:sp>
        <p:nvSpPr>
          <p:cNvPr id="5" name="Footer Placeholder 4">
            <a:extLst>
              <a:ext uri="{FF2B5EF4-FFF2-40B4-BE49-F238E27FC236}">
                <a16:creationId xmlns:a16="http://schemas.microsoft.com/office/drawing/2014/main" id="{2EFFF7EF-672C-464C-AACA-A86A4D4F47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0E966C-EA56-4E9D-8BBE-95D081D11964}"/>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21054632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B4C2CA-565E-430D-B476-2A6A7FE13BD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00AA10E-5F88-46BA-AC4C-CD18DC93019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38FED03-AA34-4AC9-96A4-82263A6D33F9}"/>
              </a:ext>
            </a:extLst>
          </p:cNvPr>
          <p:cNvSpPr>
            <a:spLocks noGrp="1"/>
          </p:cNvSpPr>
          <p:nvPr>
            <p:ph type="dt" sz="half" idx="10"/>
          </p:nvPr>
        </p:nvSpPr>
        <p:spPr/>
        <p:txBody>
          <a:bodyPr/>
          <a:lstStyle/>
          <a:p>
            <a:fld id="{81D06220-5D7F-4322-A21F-D203129C9837}" type="datetimeFigureOut">
              <a:rPr lang="en-GB" smtClean="0"/>
              <a:t>11/09/2026</a:t>
            </a:fld>
            <a:endParaRPr lang="en-GB"/>
          </a:p>
        </p:txBody>
      </p:sp>
      <p:sp>
        <p:nvSpPr>
          <p:cNvPr id="5" name="Footer Placeholder 4">
            <a:extLst>
              <a:ext uri="{FF2B5EF4-FFF2-40B4-BE49-F238E27FC236}">
                <a16:creationId xmlns:a16="http://schemas.microsoft.com/office/drawing/2014/main" id="{7A9C3920-8ADD-4BED-890F-F925B3C64C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D72219-C9A8-42FF-990B-C0585DF1E646}"/>
              </a:ext>
            </a:extLst>
          </p:cNvPr>
          <p:cNvSpPr>
            <a:spLocks noGrp="1"/>
          </p:cNvSpPr>
          <p:nvPr>
            <p:ph type="sldNum" sz="quarter" idx="12"/>
          </p:nvPr>
        </p:nvSpPr>
        <p:spPr/>
        <p:txBody>
          <a:bodyPr/>
          <a:lstStyle/>
          <a:p>
            <a:fld id="{7DC1A22E-E024-4054-A151-D4AF49E8F6D1}" type="slidenum">
              <a:rPr lang="en-GB" smtClean="0"/>
              <a:t>‹#›</a:t>
            </a:fld>
            <a:endParaRPr lang="en-GB"/>
          </a:p>
        </p:txBody>
      </p:sp>
    </p:spTree>
    <p:extLst>
      <p:ext uri="{BB962C8B-B14F-4D97-AF65-F5344CB8AC3E}">
        <p14:creationId xmlns:p14="http://schemas.microsoft.com/office/powerpoint/2010/main" val="1450615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CCE328-1912-49FC-8E2B-8917FB25E2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B35873B-8DEF-4AF3-9299-5E53D4B3EF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D913029-1386-4690-AA5B-438C2E4CB67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D06220-5D7F-4322-A21F-D203129C9837}" type="datetimeFigureOut">
              <a:rPr lang="en-GB" smtClean="0"/>
              <a:t>11/09/2026</a:t>
            </a:fld>
            <a:endParaRPr lang="en-GB"/>
          </a:p>
        </p:txBody>
      </p:sp>
      <p:sp>
        <p:nvSpPr>
          <p:cNvPr id="5" name="Footer Placeholder 4">
            <a:extLst>
              <a:ext uri="{FF2B5EF4-FFF2-40B4-BE49-F238E27FC236}">
                <a16:creationId xmlns:a16="http://schemas.microsoft.com/office/drawing/2014/main" id="{421AE6A9-BF38-42F0-A1C4-A753E4EED6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9E06292-E122-4D23-96E0-55F9C7EE03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C1A22E-E024-4054-A151-D4AF49E8F6D1}" type="slidenum">
              <a:rPr lang="en-GB" smtClean="0"/>
              <a:t>‹#›</a:t>
            </a:fld>
            <a:endParaRPr lang="en-GB"/>
          </a:p>
        </p:txBody>
      </p:sp>
    </p:spTree>
    <p:extLst>
      <p:ext uri="{BB962C8B-B14F-4D97-AF65-F5344CB8AC3E}">
        <p14:creationId xmlns:p14="http://schemas.microsoft.com/office/powerpoint/2010/main" val="32672144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hyperlink" Target="https://www.stjosephscatholicps-swansea.co.uk/" TargetMode="External"/><Relationship Id="rId1" Type="http://schemas.openxmlformats.org/officeDocument/2006/relationships/slideLayout" Target="../slideLayouts/slideLayout1.xml"/><Relationship Id="rId5" Type="http://schemas.openxmlformats.org/officeDocument/2006/relationships/hyperlink" Target="https://eur02.safelinks.protection.outlook.com/?url=https%3A%2F%2Fwww.canva.com%2Fdesign%2FDAHUgQbIKj0%2FslRW47yIgm_f_yqkbkL5TA%2Fview%3Futm_content%3DDAHUgQbIKj0%26utm_campaign%3Ddesignshare%26utm_medium%3Dlink2%26utm_source%3Duniquelinks%26utlId%3Dh2e5b587be4&amp;data=05%7C02%7CMortM5%40Hwbcymru.net%7C1825428cd8e24e7a61bc08df0d969168%7C4f3f0e52b734416494091b601d147993%7C0%7C0%7C639244612570521478%7CUnknown%7CTWFpbGZsb3d8eyJFbXB0eU1hcGkiOnRydWUsIlYiOiIwLjAuMDAwMCIsIlAiOiJXaW4zMiIsIkFOIjoiTWFpbCIsIldUIjoyfQ%3D%3D%7C0%7C%7C%7C&amp;sdata=aBOhWmprpCEQkxCuEWUy2IGF8NRREbSFC2%2BvmL7JDL8%3D&amp;reserved=0" TargetMode="Externa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package" Target="../embeddings/Microsoft_PowerPoint_Presentation.pptx"/><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4.emf"/></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71">
            <a:extLst>
              <a:ext uri="{FF2B5EF4-FFF2-40B4-BE49-F238E27FC236}">
                <a16:creationId xmlns:a16="http://schemas.microsoft.com/office/drawing/2014/main" id="{289CFE96-1E5C-49B4-B5AA-79B84700DB6A}"/>
              </a:ext>
            </a:extLst>
          </p:cNvPr>
          <p:cNvSpPr txBox="1">
            <a:spLocks noChangeArrowheads="1"/>
          </p:cNvSpPr>
          <p:nvPr/>
        </p:nvSpPr>
        <p:spPr bwMode="auto">
          <a:xfrm>
            <a:off x="3297488" y="311054"/>
            <a:ext cx="7016248" cy="6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0" rIns="91440" bIns="0" numCol="1" anchor="t" anchorCtr="0" compatLnSpc="1">
            <a:prstTxWarp prst="textNoShape">
              <a:avLst/>
            </a:prstTxWarp>
          </a:bodyPr>
          <a:lstStyle/>
          <a:p>
            <a:pPr lvl="0" eaLnBrk="0" fontAlgn="base" hangingPunct="0">
              <a:spcBef>
                <a:spcPct val="0"/>
              </a:spcBef>
              <a:spcAft>
                <a:spcPct val="0"/>
              </a:spcAft>
            </a:pPr>
            <a:r>
              <a:rPr lang="en-GB" altLang="en-US" b="1" dirty="0">
                <a:latin typeface="Arial" panose="020B0604020202020204" pitchFamily="34" charset="0"/>
                <a:ea typeface="Times New Roman" panose="02020603050405020304" pitchFamily="18" charset="0"/>
                <a:cs typeface="Arial" panose="020B0604020202020204" pitchFamily="34" charset="0"/>
              </a:rPr>
              <a:t>ST JOSEPH’S CATHOLIC PRIMARY SCHOOL, CLYDACH</a:t>
            </a:r>
            <a:endParaRPr kumimoji="0" lang="en-GB" altLang="en-US" sz="1400" b="0" i="0" u="none" strike="noStrike" cap="none" normalizeH="0" baseline="0" dirty="0">
              <a:ln>
                <a:noFill/>
              </a:ln>
              <a:solidFill>
                <a:schemeClr val="tx1"/>
              </a:solidFill>
              <a:effectLst/>
            </a:endParaRPr>
          </a:p>
          <a:p>
            <a:pPr lvl="0" eaLnBrk="0" fontAlgn="base" hangingPunct="0">
              <a:spcBef>
                <a:spcPct val="0"/>
              </a:spcBef>
              <a:spcAft>
                <a:spcPct val="0"/>
              </a:spcAft>
            </a:pPr>
            <a:r>
              <a:rPr lang="en-GB" altLang="en-US" dirty="0">
                <a:latin typeface="Arial" panose="020B0604020202020204" pitchFamily="34" charset="0"/>
                <a:ea typeface="Times New Roman" panose="02020603050405020304" pitchFamily="18" charset="0"/>
                <a:cs typeface="Arial" panose="020B0604020202020204" pitchFamily="34" charset="0"/>
              </a:rPr>
              <a:t>  YSGOL GYNRADD GATHOLIG SAN JOSEFF, CLYDACH</a:t>
            </a:r>
            <a:endParaRPr kumimoji="0" lang="en-GB" altLang="en-US" sz="1400" b="0" i="0" u="none" strike="noStrike" cap="none" normalizeH="0" baseline="0" dirty="0">
              <a:ln>
                <a:noFill/>
              </a:ln>
              <a:solidFill>
                <a:schemeClr val="tx1"/>
              </a:solidFill>
              <a:effectLst/>
            </a:endParaRPr>
          </a:p>
        </p:txBody>
      </p:sp>
      <p:sp>
        <p:nvSpPr>
          <p:cNvPr id="6" name="Text Box 73">
            <a:extLst>
              <a:ext uri="{FF2B5EF4-FFF2-40B4-BE49-F238E27FC236}">
                <a16:creationId xmlns:a16="http://schemas.microsoft.com/office/drawing/2014/main" id="{D4216061-EC16-4E6E-9D19-50F8F7082A9E}"/>
              </a:ext>
            </a:extLst>
          </p:cNvPr>
          <p:cNvSpPr txBox="1">
            <a:spLocks noChangeArrowheads="1"/>
          </p:cNvSpPr>
          <p:nvPr/>
        </p:nvSpPr>
        <p:spPr bwMode="auto">
          <a:xfrm>
            <a:off x="4366245" y="892182"/>
            <a:ext cx="31343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rPr>
              <a:t>     September 11</a:t>
            </a:r>
            <a:r>
              <a:rPr kumimoji="0" lang="en-US" altLang="en-US" sz="2000" b="1" i="0" u="none" strike="noStrike" cap="none" normalizeH="0" baseline="30000" dirty="0">
                <a:ln>
                  <a:noFill/>
                </a:ln>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rPr>
              <a:t>th</a:t>
            </a:r>
            <a:r>
              <a:rPr kumimoji="0" lang="en-US" altLang="en-US" sz="2000" b="1" i="0" u="none" strike="noStrike" cap="none" normalizeH="0" baseline="0" dirty="0">
                <a:ln>
                  <a:noFill/>
                </a:ln>
                <a:solidFill>
                  <a:schemeClr val="tx1"/>
                </a:solidFill>
                <a:effectLst/>
                <a:latin typeface="Trebuchet MS" panose="020B0603020202020204" pitchFamily="34" charset="0"/>
                <a:ea typeface="MS Gothic" panose="020B0609070205080204" pitchFamily="49" charset="-128"/>
                <a:cs typeface="Times New Roman" panose="02020603050405020304" pitchFamily="18" charset="0"/>
              </a:rPr>
              <a:t> 2026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8">
            <a:extLst>
              <a:ext uri="{FF2B5EF4-FFF2-40B4-BE49-F238E27FC236}">
                <a16:creationId xmlns:a16="http://schemas.microsoft.com/office/drawing/2014/main" id="{AB74D686-5379-4258-B8D2-C37FB7FD30D8}"/>
              </a:ext>
            </a:extLst>
          </p:cNvPr>
          <p:cNvSpPr>
            <a:spLocks noChangeArrowheads="1"/>
          </p:cNvSpPr>
          <p:nvPr/>
        </p:nvSpPr>
        <p:spPr bwMode="auto">
          <a:xfrm>
            <a:off x="1996751" y="363894"/>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Rectangle 11">
            <a:extLst>
              <a:ext uri="{FF2B5EF4-FFF2-40B4-BE49-F238E27FC236}">
                <a16:creationId xmlns:a16="http://schemas.microsoft.com/office/drawing/2014/main" id="{741D4A16-D41A-4696-86B1-82203517831E}"/>
              </a:ext>
            </a:extLst>
          </p:cNvPr>
          <p:cNvSpPr>
            <a:spLocks noChangeArrowheads="1"/>
          </p:cNvSpPr>
          <p:nvPr/>
        </p:nvSpPr>
        <p:spPr bwMode="auto">
          <a:xfrm>
            <a:off x="1996751" y="82109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60" name="Picture 3">
            <a:extLst>
              <a:ext uri="{FF2B5EF4-FFF2-40B4-BE49-F238E27FC236}">
                <a16:creationId xmlns:a16="http://schemas.microsoft.com/office/drawing/2014/main" id="{670CAF61-5987-4B43-A1B4-E9FEA8A598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8489" y="299133"/>
            <a:ext cx="977261" cy="1024632"/>
          </a:xfrm>
          <a:prstGeom prst="rect">
            <a:avLst/>
          </a:prstGeom>
          <a:noFill/>
          <a:extLst>
            <a:ext uri="{909E8E84-426E-40DD-AFC4-6F175D3DCCD1}">
              <a14:hiddenFill xmlns:a14="http://schemas.microsoft.com/office/drawing/2010/main">
                <a:solidFill>
                  <a:srgbClr val="FFFFFF"/>
                </a:solidFill>
              </a14:hiddenFill>
            </a:ext>
          </a:extLst>
        </p:spPr>
      </p:pic>
      <p:pic>
        <p:nvPicPr>
          <p:cNvPr id="2061" name="Picture 4" descr="ST Jospeh Logo">
            <a:extLst>
              <a:ext uri="{FF2B5EF4-FFF2-40B4-BE49-F238E27FC236}">
                <a16:creationId xmlns:a16="http://schemas.microsoft.com/office/drawing/2014/main" id="{EE1F495D-B30D-41E3-B81F-185C1FD251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651" y="299133"/>
            <a:ext cx="1043922" cy="1043922"/>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pic>
        <p:nvPicPr>
          <p:cNvPr id="2062" name="Picture 5" descr="Mission Statement with Welsh">
            <a:extLst>
              <a:ext uri="{FF2B5EF4-FFF2-40B4-BE49-F238E27FC236}">
                <a16:creationId xmlns:a16="http://schemas.microsoft.com/office/drawing/2014/main" id="{AFEDC7B4-0430-47B0-95B4-B214A53DEE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5861" y="363894"/>
            <a:ext cx="1028646" cy="1028646"/>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9" name="Rectangle 15">
            <a:extLst>
              <a:ext uri="{FF2B5EF4-FFF2-40B4-BE49-F238E27FC236}">
                <a16:creationId xmlns:a16="http://schemas.microsoft.com/office/drawing/2014/main" id="{6916E3B2-A1D3-484C-829C-1277C8E0D0AE}"/>
              </a:ext>
            </a:extLst>
          </p:cNvPr>
          <p:cNvSpPr>
            <a:spLocks noChangeArrowheads="1"/>
          </p:cNvSpPr>
          <p:nvPr/>
        </p:nvSpPr>
        <p:spPr bwMode="auto">
          <a:xfrm>
            <a:off x="1102659" y="27432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16">
            <a:extLst>
              <a:ext uri="{FF2B5EF4-FFF2-40B4-BE49-F238E27FC236}">
                <a16:creationId xmlns:a16="http://schemas.microsoft.com/office/drawing/2014/main" id="{2AFC29E8-B3E0-4519-930E-72A0AC6373D0}"/>
              </a:ext>
            </a:extLst>
          </p:cNvPr>
          <p:cNvSpPr>
            <a:spLocks noChangeArrowheads="1"/>
          </p:cNvSpPr>
          <p:nvPr/>
        </p:nvSpPr>
        <p:spPr bwMode="auto">
          <a:xfrm>
            <a:off x="1102659" y="3200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chemeClr val="tx1"/>
                </a:solidFill>
                <a:effectLst/>
                <a:latin typeface="Arial Black" panose="020B0A04020102020204" pitchFamily="34" charset="0"/>
                <a:ea typeface="Times New Roman" panose="02020603050405020304" pitchFamily="18" charset="0"/>
              </a:rPr>
              <a:t>                           </a:t>
            </a:r>
            <a:endParaRPr kumimoji="0" lang="en-GB" altLang="en-US" sz="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2" name="Rectangle 18">
            <a:extLst>
              <a:ext uri="{FF2B5EF4-FFF2-40B4-BE49-F238E27FC236}">
                <a16:creationId xmlns:a16="http://schemas.microsoft.com/office/drawing/2014/main" id="{D3DFFD42-5DC5-4767-B4A8-625E713406E3}"/>
              </a:ext>
            </a:extLst>
          </p:cNvPr>
          <p:cNvSpPr>
            <a:spLocks noChangeArrowheads="1"/>
          </p:cNvSpPr>
          <p:nvPr/>
        </p:nvSpPr>
        <p:spPr bwMode="auto">
          <a:xfrm>
            <a:off x="6401004" y="3180547"/>
            <a:ext cx="1595309"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657850" algn="r"/>
              </a:tabLst>
              <a:defRPr>
                <a:solidFill>
                  <a:schemeClr val="tx1"/>
                </a:solidFill>
                <a:latin typeface="Arial" panose="020B0604020202020204" pitchFamily="34" charset="0"/>
              </a:defRPr>
            </a:lvl1pPr>
            <a:lvl2pPr eaLnBrk="0" fontAlgn="base" hangingPunct="0">
              <a:spcBef>
                <a:spcPct val="0"/>
              </a:spcBef>
              <a:spcAft>
                <a:spcPct val="0"/>
              </a:spcAft>
              <a:tabLst>
                <a:tab pos="5657850" algn="r"/>
              </a:tabLst>
              <a:defRPr>
                <a:solidFill>
                  <a:schemeClr val="tx1"/>
                </a:solidFill>
                <a:latin typeface="Arial" panose="020B0604020202020204" pitchFamily="34" charset="0"/>
              </a:defRPr>
            </a:lvl2pPr>
            <a:lvl3pPr eaLnBrk="0" fontAlgn="base" hangingPunct="0">
              <a:spcBef>
                <a:spcPct val="0"/>
              </a:spcBef>
              <a:spcAft>
                <a:spcPct val="0"/>
              </a:spcAft>
              <a:tabLst>
                <a:tab pos="5657850" algn="r"/>
              </a:tabLst>
              <a:defRPr>
                <a:solidFill>
                  <a:schemeClr val="tx1"/>
                </a:solidFill>
                <a:latin typeface="Arial" panose="020B0604020202020204" pitchFamily="34" charset="0"/>
              </a:defRPr>
            </a:lvl3pPr>
            <a:lvl4pPr eaLnBrk="0" fontAlgn="base" hangingPunct="0">
              <a:spcBef>
                <a:spcPct val="0"/>
              </a:spcBef>
              <a:spcAft>
                <a:spcPct val="0"/>
              </a:spcAft>
              <a:tabLst>
                <a:tab pos="5657850" algn="r"/>
              </a:tabLst>
              <a:defRPr>
                <a:solidFill>
                  <a:schemeClr val="tx1"/>
                </a:solidFill>
                <a:latin typeface="Arial" panose="020B0604020202020204" pitchFamily="34" charset="0"/>
              </a:defRPr>
            </a:lvl4pPr>
            <a:lvl5pPr eaLnBrk="0" fontAlgn="base" hangingPunct="0">
              <a:spcBef>
                <a:spcPct val="0"/>
              </a:spcBef>
              <a:spcAft>
                <a:spcPct val="0"/>
              </a:spcAft>
              <a:tabLst>
                <a:tab pos="5657850" algn="r"/>
              </a:tabLst>
              <a:defRPr>
                <a:solidFill>
                  <a:schemeClr val="tx1"/>
                </a:solidFill>
                <a:latin typeface="Arial" panose="020B0604020202020204" pitchFamily="34" charset="0"/>
              </a:defRPr>
            </a:lvl5pPr>
            <a:lvl6pPr eaLnBrk="0" fontAlgn="base" hangingPunct="0">
              <a:spcBef>
                <a:spcPct val="0"/>
              </a:spcBef>
              <a:spcAft>
                <a:spcPct val="0"/>
              </a:spcAft>
              <a:tabLst>
                <a:tab pos="5657850" algn="r"/>
              </a:tabLst>
              <a:defRPr>
                <a:solidFill>
                  <a:schemeClr val="tx1"/>
                </a:solidFill>
                <a:latin typeface="Arial" panose="020B0604020202020204" pitchFamily="34" charset="0"/>
              </a:defRPr>
            </a:lvl6pPr>
            <a:lvl7pPr eaLnBrk="0" fontAlgn="base" hangingPunct="0">
              <a:spcBef>
                <a:spcPct val="0"/>
              </a:spcBef>
              <a:spcAft>
                <a:spcPct val="0"/>
              </a:spcAft>
              <a:tabLst>
                <a:tab pos="5657850" algn="r"/>
              </a:tabLst>
              <a:defRPr>
                <a:solidFill>
                  <a:schemeClr val="tx1"/>
                </a:solidFill>
                <a:latin typeface="Arial" panose="020B0604020202020204" pitchFamily="34" charset="0"/>
              </a:defRPr>
            </a:lvl7pPr>
            <a:lvl8pPr eaLnBrk="0" fontAlgn="base" hangingPunct="0">
              <a:spcBef>
                <a:spcPct val="0"/>
              </a:spcBef>
              <a:spcAft>
                <a:spcPct val="0"/>
              </a:spcAft>
              <a:tabLst>
                <a:tab pos="5657850" algn="r"/>
              </a:tabLst>
              <a:defRPr>
                <a:solidFill>
                  <a:schemeClr val="tx1"/>
                </a:solidFill>
                <a:latin typeface="Arial" panose="020B0604020202020204" pitchFamily="34" charset="0"/>
              </a:defRPr>
            </a:lvl8pPr>
            <a:lvl9pPr eaLnBrk="0" fontAlgn="base" hangingPunct="0">
              <a:spcBef>
                <a:spcPct val="0"/>
              </a:spcBef>
              <a:spcAft>
                <a:spcPct val="0"/>
              </a:spcAft>
              <a:tabLst>
                <a:tab pos="5657850" algn="r"/>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5657850" algn="r"/>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5657850" algn="r"/>
              </a:tabLst>
            </a:pPr>
            <a:r>
              <a:rPr kumimoji="0" lang="en-GB" altLang="en-US" sz="10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tab pos="5657850" algn="r"/>
              </a:tabLst>
            </a:pPr>
            <a:r>
              <a:rPr kumimoji="0" lang="en-GB" altLang="en-US" sz="10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24" name="AutoShape 63">
            <a:extLst>
              <a:ext uri="{FF2B5EF4-FFF2-40B4-BE49-F238E27FC236}">
                <a16:creationId xmlns:a16="http://schemas.microsoft.com/office/drawing/2014/main" id="{3E2653A1-EA85-419F-9562-A7C7BF00CE24}"/>
              </a:ext>
            </a:extLst>
          </p:cNvPr>
          <p:cNvSpPr>
            <a:spLocks noChangeArrowheads="1"/>
          </p:cNvSpPr>
          <p:nvPr/>
        </p:nvSpPr>
        <p:spPr bwMode="auto">
          <a:xfrm>
            <a:off x="280987" y="1577982"/>
            <a:ext cx="6524625" cy="1240860"/>
          </a:xfrm>
          <a:prstGeom prst="roundRect">
            <a:avLst>
              <a:gd name="adj" fmla="val 24584"/>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F2F2F2"/>
            </a:solidFill>
            <a:round/>
            <a:headEnd/>
            <a:tailEnd/>
          </a:ln>
          <a:effectLst>
            <a:outerShdw blurRad="38100" dist="28398" dir="3806097" algn="ctr" rotWithShape="0">
              <a:srgbClr val="243F60">
                <a:alpha val="50000"/>
              </a:srgbClr>
            </a:outerShdw>
          </a:effectLst>
        </p:spPr>
        <p:txBody>
          <a:bodyPr rot="0" vert="horz" wrap="square" lIns="91440" tIns="91440" rIns="91440" bIns="91440" anchor="t" anchorCtr="0" upright="1">
            <a:noAutofit/>
          </a:bodyPr>
          <a:lstStyle/>
          <a:p>
            <a:pPr algn="ctr"/>
            <a:r>
              <a:rPr lang="en-US" sz="2000" b="1" u="sng" dirty="0">
                <a:effectLst/>
                <a:ea typeface="MS Gothic" panose="020B0609070205080204" pitchFamily="49" charset="-128"/>
                <a:cs typeface="Times New Roman" panose="02020603050405020304" pitchFamily="18" charset="0"/>
              </a:rPr>
              <a:t>School Attendance: 92.9%  </a:t>
            </a:r>
            <a:endParaRPr lang="en-GB" sz="2000" dirty="0">
              <a:effectLst/>
              <a:ea typeface="MS Gothic" panose="020B0609070205080204" pitchFamily="49" charset="-128"/>
              <a:cs typeface="Times New Roman" panose="02020603050405020304" pitchFamily="18" charset="0"/>
            </a:endParaRPr>
          </a:p>
          <a:p>
            <a:r>
              <a:rPr lang="en-US" sz="2000" b="1" dirty="0">
                <a:effectLst/>
                <a:ea typeface="MS Gothic" panose="020B0609070205080204" pitchFamily="49" charset="-128"/>
                <a:cs typeface="Times New Roman" panose="02020603050405020304" pitchFamily="18" charset="0"/>
              </a:rPr>
              <a:t>Reception: </a:t>
            </a:r>
            <a:r>
              <a:rPr lang="en-US" sz="2000" dirty="0">
                <a:effectLst/>
                <a:ea typeface="MS Gothic" panose="020B0609070205080204" pitchFamily="49" charset="-128"/>
                <a:cs typeface="Times New Roman" panose="02020603050405020304" pitchFamily="18" charset="0"/>
              </a:rPr>
              <a:t>97.1%</a:t>
            </a:r>
            <a:r>
              <a:rPr lang="en-US" sz="2000" b="1" dirty="0">
                <a:effectLst/>
                <a:ea typeface="MS Gothic" panose="020B0609070205080204" pitchFamily="49" charset="-128"/>
                <a:cs typeface="Times New Roman" panose="02020603050405020304" pitchFamily="18" charset="0"/>
              </a:rPr>
              <a:t>   Year 1</a:t>
            </a:r>
            <a:r>
              <a:rPr lang="en-US" sz="2000" dirty="0">
                <a:effectLst/>
                <a:ea typeface="MS Gothic" panose="020B0609070205080204" pitchFamily="49" charset="-128"/>
                <a:cs typeface="Times New Roman" panose="02020603050405020304" pitchFamily="18" charset="0"/>
              </a:rPr>
              <a:t>: 89.4%   </a:t>
            </a:r>
            <a:r>
              <a:rPr lang="en-US" sz="2000" b="1" dirty="0">
                <a:effectLst/>
                <a:ea typeface="MS Gothic" panose="020B0609070205080204" pitchFamily="49" charset="-128"/>
                <a:cs typeface="Times New Roman" panose="02020603050405020304" pitchFamily="18" charset="0"/>
              </a:rPr>
              <a:t>Year 2: </a:t>
            </a:r>
            <a:r>
              <a:rPr lang="en-US" sz="2000" dirty="0">
                <a:effectLst/>
                <a:ea typeface="MS Gothic" panose="020B0609070205080204" pitchFamily="49" charset="-128"/>
                <a:cs typeface="Times New Roman" panose="02020603050405020304" pitchFamily="18" charset="0"/>
              </a:rPr>
              <a:t>99.2%       </a:t>
            </a:r>
            <a:endParaRPr lang="en-GB" sz="2000" dirty="0">
              <a:effectLst/>
              <a:ea typeface="MS Gothic" panose="020B0609070205080204" pitchFamily="49" charset="-128"/>
              <a:cs typeface="Times New Roman" panose="02020603050405020304" pitchFamily="18" charset="0"/>
            </a:endParaRPr>
          </a:p>
          <a:p>
            <a:r>
              <a:rPr lang="en-US" sz="2000" b="1" dirty="0">
                <a:effectLst/>
                <a:ea typeface="MS Gothic" panose="020B0609070205080204" pitchFamily="49" charset="-128"/>
                <a:cs typeface="Times New Roman" panose="02020603050405020304" pitchFamily="18" charset="0"/>
              </a:rPr>
              <a:t>Year 3: </a:t>
            </a:r>
            <a:r>
              <a:rPr lang="en-US" sz="2000" dirty="0">
                <a:effectLst/>
                <a:ea typeface="MS Gothic" panose="020B0609070205080204" pitchFamily="49" charset="-128"/>
                <a:cs typeface="Times New Roman" panose="02020603050405020304" pitchFamily="18" charset="0"/>
              </a:rPr>
              <a:t>99.4%    </a:t>
            </a:r>
            <a:r>
              <a:rPr lang="en-US" sz="2000" b="1" dirty="0">
                <a:effectLst/>
                <a:ea typeface="MS Gothic" panose="020B0609070205080204" pitchFamily="49" charset="-128"/>
                <a:cs typeface="Times New Roman" panose="02020603050405020304" pitchFamily="18" charset="0"/>
              </a:rPr>
              <a:t>Year 4: </a:t>
            </a:r>
            <a:r>
              <a:rPr lang="en-US" sz="2000" dirty="0">
                <a:effectLst/>
                <a:ea typeface="MS Gothic" panose="020B0609070205080204" pitchFamily="49" charset="-128"/>
                <a:cs typeface="Times New Roman" panose="02020603050405020304" pitchFamily="18" charset="0"/>
              </a:rPr>
              <a:t>91.9%   </a:t>
            </a:r>
            <a:r>
              <a:rPr lang="en-US" sz="2000" b="1" dirty="0">
                <a:effectLst/>
                <a:ea typeface="MS Gothic" panose="020B0609070205080204" pitchFamily="49" charset="-128"/>
                <a:cs typeface="Times New Roman" panose="02020603050405020304" pitchFamily="18" charset="0"/>
              </a:rPr>
              <a:t>Year 5:</a:t>
            </a:r>
            <a:r>
              <a:rPr lang="en-US" sz="2000" dirty="0">
                <a:effectLst/>
                <a:ea typeface="MS Gothic" panose="020B0609070205080204" pitchFamily="49" charset="-128"/>
                <a:cs typeface="Times New Roman" panose="02020603050405020304" pitchFamily="18" charset="0"/>
              </a:rPr>
              <a:t> 87.2%  </a:t>
            </a:r>
            <a:r>
              <a:rPr lang="en-US" sz="2000" b="1" dirty="0">
                <a:effectLst/>
                <a:ea typeface="MS Gothic" panose="020B0609070205080204" pitchFamily="49" charset="-128"/>
                <a:cs typeface="Times New Roman" panose="02020603050405020304" pitchFamily="18" charset="0"/>
              </a:rPr>
              <a:t>Year 6:</a:t>
            </a:r>
            <a:r>
              <a:rPr lang="en-US" sz="2000" dirty="0">
                <a:effectLst/>
                <a:ea typeface="MS Gothic" panose="020B0609070205080204" pitchFamily="49" charset="-128"/>
                <a:cs typeface="Times New Roman" panose="02020603050405020304" pitchFamily="18" charset="0"/>
              </a:rPr>
              <a:t> 90.3%   </a:t>
            </a:r>
            <a:endParaRPr lang="en-GB" sz="2000" dirty="0">
              <a:effectLst/>
              <a:ea typeface="MS Gothic" panose="020B0609070205080204" pitchFamily="49" charset="-128"/>
              <a:cs typeface="Times New Roman" panose="02020603050405020304" pitchFamily="18" charset="0"/>
            </a:endParaRPr>
          </a:p>
        </p:txBody>
      </p:sp>
      <p:sp>
        <p:nvSpPr>
          <p:cNvPr id="25" name="Text Box 114">
            <a:extLst>
              <a:ext uri="{FF2B5EF4-FFF2-40B4-BE49-F238E27FC236}">
                <a16:creationId xmlns:a16="http://schemas.microsoft.com/office/drawing/2014/main" id="{22DFD36E-04AF-466E-80A3-3E546EA3994B}"/>
              </a:ext>
            </a:extLst>
          </p:cNvPr>
          <p:cNvSpPr txBox="1">
            <a:spLocks noChangeArrowheads="1"/>
          </p:cNvSpPr>
          <p:nvPr/>
        </p:nvSpPr>
        <p:spPr bwMode="auto">
          <a:xfrm>
            <a:off x="7080384" y="1562067"/>
            <a:ext cx="2495550" cy="1256775"/>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F2F2F2"/>
            </a:solidFill>
            <a:miter lim="800000"/>
            <a:headEnd/>
            <a:tailEnd/>
          </a:ln>
          <a:effectLst>
            <a:outerShdw dist="28398" dir="3806097" algn="ctr" rotWithShape="0">
              <a:srgbClr val="243F60">
                <a:alpha val="50000"/>
              </a:srgbClr>
            </a:outerShdw>
          </a:effectLst>
        </p:spPr>
        <p:txBody>
          <a:bodyPr rot="0" vert="horz" wrap="square" lIns="0" tIns="0" rIns="0" bIns="0" anchor="t" anchorCtr="0" upright="1">
            <a:noAutofit/>
          </a:bodyPr>
          <a:lstStyle/>
          <a:p>
            <a:pPr>
              <a:lnSpc>
                <a:spcPct val="110000"/>
              </a:lnSpc>
              <a:spcAft>
                <a:spcPts val="600"/>
              </a:spcAft>
            </a:pPr>
            <a:r>
              <a:rPr lang="en-US" sz="1000" b="1" dirty="0">
                <a:solidFill>
                  <a:srgbClr val="002060"/>
                </a:solidFill>
                <a:effectLst/>
                <a:latin typeface="Trebuchet MS" panose="020B0603020202020204" pitchFamily="34" charset="0"/>
                <a:ea typeface="MS Gothic" panose="020B0609070205080204" pitchFamily="49" charset="-128"/>
                <a:cs typeface="Times New Roman" panose="02020603050405020304" pitchFamily="18" charset="0"/>
              </a:rPr>
              <a:t>    </a:t>
            </a:r>
            <a:r>
              <a:rPr lang="en-US" sz="1400" b="1" dirty="0">
                <a:effectLst/>
                <a:ea typeface="MS Gothic" panose="020B0609070205080204" pitchFamily="49" charset="-128"/>
                <a:cs typeface="Times New Roman" panose="02020603050405020304" pitchFamily="18" charset="0"/>
              </a:rPr>
              <a:t>Winning Class  for </a:t>
            </a:r>
            <a:r>
              <a:rPr lang="en-US" sz="1400" b="1" dirty="0">
                <a:ea typeface="MS Gothic" panose="020B0609070205080204" pitchFamily="49" charset="-128"/>
                <a:cs typeface="Times New Roman" panose="02020603050405020304" pitchFamily="18" charset="0"/>
              </a:rPr>
              <a:t>Attendance</a:t>
            </a:r>
            <a:r>
              <a:rPr lang="en-US" sz="1400" b="1" dirty="0">
                <a:effectLst/>
                <a:ea typeface="MS Gothic" panose="020B0609070205080204" pitchFamily="49" charset="-128"/>
                <a:cs typeface="Times New Roman" panose="02020603050405020304" pitchFamily="18" charset="0"/>
              </a:rPr>
              <a:t>: </a:t>
            </a:r>
            <a:endParaRPr lang="en-GB" sz="1400" dirty="0">
              <a:effectLst/>
              <a:ea typeface="MS Gothic" panose="020B0609070205080204" pitchFamily="49" charset="-128"/>
              <a:cs typeface="Times New Roman" panose="02020603050405020304" pitchFamily="18" charset="0"/>
            </a:endParaRPr>
          </a:p>
          <a:p>
            <a:pPr>
              <a:lnSpc>
                <a:spcPct val="110000"/>
              </a:lnSpc>
              <a:spcAft>
                <a:spcPts val="600"/>
              </a:spcAft>
            </a:pPr>
            <a:r>
              <a:rPr lang="en-US" sz="1400" b="1" dirty="0">
                <a:effectLst/>
                <a:ea typeface="MS Gothic" panose="020B0609070205080204" pitchFamily="49" charset="-128"/>
                <a:cs typeface="Times New Roman" panose="02020603050405020304" pitchFamily="18" charset="0"/>
              </a:rPr>
              <a:t>        </a:t>
            </a:r>
            <a:r>
              <a:rPr lang="en-US" sz="2400" b="1" dirty="0">
                <a:effectLst/>
                <a:ea typeface="MS Gothic" panose="020B0609070205080204" pitchFamily="49" charset="-128"/>
                <a:cs typeface="Times New Roman" panose="02020603050405020304" pitchFamily="18" charset="0"/>
              </a:rPr>
              <a:t>Year 3:  99.4%</a:t>
            </a:r>
          </a:p>
          <a:p>
            <a:pPr>
              <a:lnSpc>
                <a:spcPct val="110000"/>
              </a:lnSpc>
              <a:spcAft>
                <a:spcPts val="600"/>
              </a:spcAft>
            </a:pPr>
            <a:r>
              <a:rPr lang="en-US" sz="2400" b="1" dirty="0">
                <a:ea typeface="MS Gothic" panose="020B0609070205080204" pitchFamily="49" charset="-128"/>
                <a:cs typeface="Times New Roman" panose="02020603050405020304" pitchFamily="18" charset="0"/>
              </a:rPr>
              <a:t>             </a:t>
            </a:r>
            <a:r>
              <a:rPr lang="en-US" sz="1600" b="1" dirty="0">
                <a:ea typeface="MS Gothic" panose="020B0609070205080204" pitchFamily="49" charset="-128"/>
                <a:cs typeface="Times New Roman" panose="02020603050405020304" pitchFamily="18" charset="0"/>
              </a:rPr>
              <a:t>Da </a:t>
            </a:r>
            <a:r>
              <a:rPr lang="en-US" sz="1600" b="1" dirty="0" err="1">
                <a:ea typeface="MS Gothic" panose="020B0609070205080204" pitchFamily="49" charset="-128"/>
                <a:cs typeface="Times New Roman" panose="02020603050405020304" pitchFamily="18" charset="0"/>
              </a:rPr>
              <a:t>iawn</a:t>
            </a:r>
            <a:r>
              <a:rPr lang="en-US" sz="1600" b="1" dirty="0">
                <a:ea typeface="MS Gothic" panose="020B0609070205080204" pitchFamily="49" charset="-128"/>
                <a:cs typeface="Times New Roman" panose="02020603050405020304" pitchFamily="18" charset="0"/>
              </a:rPr>
              <a:t>!</a:t>
            </a:r>
            <a:r>
              <a:rPr lang="en-US" sz="1600" dirty="0">
                <a:effectLst/>
                <a:ea typeface="MS Gothic" panose="020B0609070205080204" pitchFamily="49" charset="-128"/>
                <a:cs typeface="Times New Roman" panose="02020603050405020304" pitchFamily="18" charset="0"/>
              </a:rPr>
              <a:t>              </a:t>
            </a:r>
            <a:endParaRPr lang="en-GB" sz="1600" dirty="0">
              <a:effectLst/>
              <a:ea typeface="MS Gothic" panose="020B0609070205080204" pitchFamily="49" charset="-128"/>
              <a:cs typeface="Times New Roman" panose="02020603050405020304" pitchFamily="18" charset="0"/>
            </a:endParaRPr>
          </a:p>
          <a:p>
            <a:pPr>
              <a:lnSpc>
                <a:spcPct val="110000"/>
              </a:lnSpc>
              <a:spcAft>
                <a:spcPts val="600"/>
              </a:spcAft>
            </a:pPr>
            <a:r>
              <a:rPr lang="en-US" sz="1100" dirty="0">
                <a:solidFill>
                  <a:srgbClr val="FFFFFF"/>
                </a:solidFill>
                <a:effectLst/>
                <a:latin typeface="Trebuchet MS" panose="020B0603020202020204" pitchFamily="34" charset="0"/>
                <a:ea typeface="MS Gothic" panose="020B0609070205080204" pitchFamily="49" charset="-128"/>
                <a:cs typeface="Times New Roman" panose="02020603050405020304" pitchFamily="18" charset="0"/>
              </a:rPr>
              <a:t> </a:t>
            </a:r>
            <a:endParaRPr lang="en-GB" sz="1000" dirty="0">
              <a:solidFill>
                <a:srgbClr val="FFFFFF"/>
              </a:solidFill>
              <a:effectLst/>
              <a:latin typeface="Trebuchet MS" panose="020B0603020202020204" pitchFamily="34" charset="0"/>
              <a:ea typeface="MS Gothic" panose="020B0609070205080204" pitchFamily="49" charset="-128"/>
              <a:cs typeface="Times New Roman" panose="02020603050405020304" pitchFamily="18" charset="0"/>
            </a:endParaRPr>
          </a:p>
        </p:txBody>
      </p:sp>
      <p:sp>
        <p:nvSpPr>
          <p:cNvPr id="28" name="Text Box 74">
            <a:extLst>
              <a:ext uri="{FF2B5EF4-FFF2-40B4-BE49-F238E27FC236}">
                <a16:creationId xmlns:a16="http://schemas.microsoft.com/office/drawing/2014/main" id="{0D2887F9-8663-4C55-AB89-93A0BEF6598D}"/>
              </a:ext>
            </a:extLst>
          </p:cNvPr>
          <p:cNvSpPr txBox="1">
            <a:spLocks noChangeArrowheads="1"/>
          </p:cNvSpPr>
          <p:nvPr/>
        </p:nvSpPr>
        <p:spPr bwMode="auto">
          <a:xfrm>
            <a:off x="122651" y="3004284"/>
            <a:ext cx="9497383" cy="367649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F2F2F2"/>
            </a:solidFill>
            <a:miter lim="800000"/>
            <a:headEnd/>
            <a:tailEnd/>
          </a:ln>
          <a:effectLst>
            <a:outerShdw dist="28398" dir="3806097" algn="ctr" rotWithShape="0">
              <a:srgbClr val="243F60">
                <a:alpha val="50000"/>
              </a:srgbClr>
            </a:outerShdw>
          </a:effectLst>
        </p:spPr>
        <p:txBody>
          <a:bodyPr rot="0" vert="horz" wrap="square" lIns="91440" tIns="0" rIns="91440" bIns="0" anchor="t" anchorCtr="0" upright="1">
            <a:noAutofit/>
          </a:bodyPr>
          <a:lstStyle/>
          <a:p>
            <a:r>
              <a:rPr lang="en-GB" sz="1100" b="1" i="1" dirty="0">
                <a:solidFill>
                  <a:srgbClr val="FFFFFF"/>
                </a:solidFill>
                <a:effectLst/>
                <a:latin typeface="Century Gothic" panose="020B0502020202020204" pitchFamily="34" charset="0"/>
                <a:ea typeface="MS Gothic" panose="020B0609070205080204" pitchFamily="49" charset="-128"/>
                <a:cs typeface="Times New Roman" panose="02020603050405020304" pitchFamily="18" charset="0"/>
              </a:rPr>
              <a:t> </a:t>
            </a:r>
            <a:r>
              <a:rPr lang="en-US" sz="2000" b="1" i="1" u="sng" dirty="0">
                <a:effectLst/>
                <a:ea typeface="MS Gothic" panose="020B0609070205080204" pitchFamily="49" charset="-128"/>
                <a:cs typeface="Times New Roman" panose="02020603050405020304" pitchFamily="18" charset="0"/>
              </a:rPr>
              <a:t>Upcoming dates:</a:t>
            </a:r>
            <a:endParaRPr lang="en-GB" sz="2000" dirty="0">
              <a:effectLst/>
              <a:ea typeface="MS Gothic" panose="020B0609070205080204" pitchFamily="49" charset="-128"/>
              <a:cs typeface="Times New Roman" panose="02020603050405020304" pitchFamily="18" charset="0"/>
            </a:endParaRPr>
          </a:p>
          <a:p>
            <a:r>
              <a:rPr lang="en-GB" sz="1800" b="1" dirty="0">
                <a:solidFill>
                  <a:srgbClr val="1F1F1F"/>
                </a:solidFill>
                <a:effectLst/>
                <a:ea typeface="Times New Roman" panose="02020603050405020304" pitchFamily="18" charset="0"/>
              </a:rPr>
              <a:t>Tuesday 15</a:t>
            </a:r>
            <a:r>
              <a:rPr lang="en-GB" sz="1800" b="1" baseline="30000" dirty="0">
                <a:solidFill>
                  <a:srgbClr val="1F1F1F"/>
                </a:solidFill>
                <a:effectLst/>
                <a:ea typeface="Times New Roman" panose="02020603050405020304" pitchFamily="18" charset="0"/>
              </a:rPr>
              <a:t>th</a:t>
            </a:r>
            <a:r>
              <a:rPr lang="en-GB" sz="1800" b="1" dirty="0">
                <a:solidFill>
                  <a:srgbClr val="1F1F1F"/>
                </a:solidFill>
                <a:effectLst/>
                <a:ea typeface="Times New Roman" panose="02020603050405020304" pitchFamily="18" charset="0"/>
              </a:rPr>
              <a:t> September</a:t>
            </a:r>
            <a:r>
              <a:rPr lang="en-GB" sz="1800" b="1" dirty="0">
                <a:solidFill>
                  <a:srgbClr val="000000"/>
                </a:solidFill>
                <a:effectLst/>
                <a:ea typeface="Times New Roman" panose="02020603050405020304" pitchFamily="18" charset="0"/>
              </a:rPr>
              <a:t>: </a:t>
            </a:r>
            <a:r>
              <a:rPr lang="en-GB" sz="1800" dirty="0">
                <a:solidFill>
                  <a:srgbClr val="000000"/>
                </a:solidFill>
                <a:effectLst/>
                <a:ea typeface="Times New Roman" panose="02020603050405020304" pitchFamily="18" charset="0"/>
                <a:cs typeface="Calibri" panose="020F0502020204030204" pitchFamily="34" charset="0"/>
              </a:rPr>
              <a:t>Years 5 &amp; 6 St Jo’s Comp PT Peri (Music) Roadshow </a:t>
            </a:r>
          </a:p>
          <a:p>
            <a:endParaRPr lang="en-GB" sz="1800" dirty="0">
              <a:effectLst/>
              <a:ea typeface="Times New Roman" panose="02020603050405020304" pitchFamily="18" charset="0"/>
            </a:endParaRPr>
          </a:p>
          <a:p>
            <a:r>
              <a:rPr lang="en-GB" sz="1800" b="1" dirty="0">
                <a:solidFill>
                  <a:srgbClr val="1F1F1F"/>
                </a:solidFill>
                <a:effectLst/>
                <a:ea typeface="Times New Roman" panose="02020603050405020304" pitchFamily="18" charset="0"/>
              </a:rPr>
              <a:t>Wednesday 16</a:t>
            </a:r>
            <a:r>
              <a:rPr lang="en-GB" sz="1800" b="1" baseline="30000" dirty="0">
                <a:solidFill>
                  <a:srgbClr val="1F1F1F"/>
                </a:solidFill>
                <a:effectLst/>
                <a:ea typeface="Times New Roman" panose="02020603050405020304" pitchFamily="18" charset="0"/>
              </a:rPr>
              <a:t>th</a:t>
            </a:r>
            <a:r>
              <a:rPr lang="en-GB" sz="1800" b="1" dirty="0">
                <a:solidFill>
                  <a:srgbClr val="1F1F1F"/>
                </a:solidFill>
                <a:effectLst/>
                <a:ea typeface="Times New Roman" panose="02020603050405020304" pitchFamily="18" charset="0"/>
              </a:rPr>
              <a:t> September</a:t>
            </a:r>
            <a:r>
              <a:rPr lang="en-GB" sz="1800" b="1" dirty="0">
                <a:solidFill>
                  <a:srgbClr val="000000"/>
                </a:solidFill>
                <a:effectLst/>
                <a:ea typeface="Times New Roman" panose="02020603050405020304" pitchFamily="18" charset="0"/>
              </a:rPr>
              <a:t>: </a:t>
            </a:r>
            <a:r>
              <a:rPr lang="en-GB" sz="1800" dirty="0">
                <a:solidFill>
                  <a:srgbClr val="000000"/>
                </a:solidFill>
                <a:effectLst/>
                <a:ea typeface="Times New Roman" panose="02020603050405020304" pitchFamily="18" charset="0"/>
                <a:cs typeface="Calibri" panose="020F0502020204030204" pitchFamily="34" charset="0"/>
              </a:rPr>
              <a:t>Years 5 &amp; 6 Theatre Na </a:t>
            </a:r>
            <a:r>
              <a:rPr lang="en-GB" sz="1800" dirty="0" err="1">
                <a:solidFill>
                  <a:srgbClr val="000000"/>
                </a:solidFill>
                <a:effectLst/>
                <a:ea typeface="Times New Roman" panose="02020603050405020304" pitchFamily="18" charset="0"/>
                <a:cs typeface="Calibri" panose="020F0502020204030204" pitchFamily="34" charset="0"/>
              </a:rPr>
              <a:t>Nog</a:t>
            </a:r>
            <a:r>
              <a:rPr lang="en-GB" sz="1800" dirty="0">
                <a:solidFill>
                  <a:srgbClr val="000000"/>
                </a:solidFill>
                <a:effectLst/>
                <a:ea typeface="Times New Roman" panose="02020603050405020304" pitchFamily="18" charset="0"/>
                <a:cs typeface="Calibri" panose="020F0502020204030204" pitchFamily="34" charset="0"/>
              </a:rPr>
              <a:t> trip</a:t>
            </a:r>
          </a:p>
          <a:p>
            <a:endParaRPr lang="en-GB" sz="1800" dirty="0">
              <a:effectLst/>
              <a:ea typeface="Times New Roman" panose="02020603050405020304" pitchFamily="18" charset="0"/>
            </a:endParaRPr>
          </a:p>
          <a:p>
            <a:pPr fontAlgn="base"/>
            <a:r>
              <a:rPr lang="en-GB" sz="1800" b="1" dirty="0">
                <a:solidFill>
                  <a:srgbClr val="000000"/>
                </a:solidFill>
                <a:effectLst/>
                <a:ea typeface="Times New Roman" panose="02020603050405020304" pitchFamily="18" charset="0"/>
                <a:cs typeface="Calibri" panose="020F0502020204030204" pitchFamily="34" charset="0"/>
              </a:rPr>
              <a:t>Thursday 17</a:t>
            </a:r>
            <a:r>
              <a:rPr lang="en-GB" sz="1800" b="1" baseline="30000" dirty="0">
                <a:solidFill>
                  <a:srgbClr val="000000"/>
                </a:solidFill>
                <a:effectLst/>
                <a:ea typeface="Times New Roman" panose="02020603050405020304" pitchFamily="18" charset="0"/>
                <a:cs typeface="Calibri" panose="020F0502020204030204" pitchFamily="34" charset="0"/>
              </a:rPr>
              <a:t>th</a:t>
            </a:r>
            <a:r>
              <a:rPr lang="en-GB" sz="1800" b="1" dirty="0">
                <a:solidFill>
                  <a:srgbClr val="000000"/>
                </a:solidFill>
                <a:effectLst/>
                <a:ea typeface="Times New Roman" panose="02020603050405020304" pitchFamily="18" charset="0"/>
                <a:cs typeface="Calibri" panose="020F0502020204030204" pitchFamily="34" charset="0"/>
              </a:rPr>
              <a:t> September:</a:t>
            </a:r>
            <a:r>
              <a:rPr lang="en-GB" sz="1800" dirty="0">
                <a:solidFill>
                  <a:srgbClr val="000000"/>
                </a:solidFill>
                <a:effectLst/>
                <a:ea typeface="Calibri" panose="020F0502020204030204" pitchFamily="34" charset="0"/>
                <a:cs typeface="Calibri" panose="020F0502020204030204" pitchFamily="34" charset="0"/>
              </a:rPr>
              <a:t> First Mass of the School Year 9.30 St. Benedict’s. Years 2-6</a:t>
            </a:r>
          </a:p>
          <a:p>
            <a:pPr fontAlgn="base"/>
            <a:endParaRPr lang="en-GB" dirty="0">
              <a:solidFill>
                <a:srgbClr val="000000"/>
              </a:solidFill>
              <a:ea typeface="Calibri" panose="020F0502020204030204" pitchFamily="34" charset="0"/>
              <a:cs typeface="Calibri" panose="020F0502020204030204" pitchFamily="34" charset="0"/>
            </a:endParaRPr>
          </a:p>
          <a:p>
            <a:pPr fontAlgn="base"/>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Thursday 24</a:t>
            </a:r>
            <a:r>
              <a:rPr lang="en-GB" sz="1800" b="1" baseline="30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a:t>
            </a:r>
            <a:r>
              <a:rPr lang="en-GB"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September: </a:t>
            </a:r>
            <a:r>
              <a:rPr lang="en-GB" dirty="0">
                <a:solidFill>
                  <a:srgbClr val="000000"/>
                </a:solidFill>
                <a:latin typeface="Calibri" panose="020F0502020204030204" pitchFamily="34" charset="0"/>
                <a:ea typeface="Times New Roman" panose="02020603050405020304" pitchFamily="18" charset="0"/>
              </a:rPr>
              <a:t>BV Transition Day for all Year 6 pupils. BV </a:t>
            </a:r>
            <a:r>
              <a:rPr lang="en-GB" sz="1800" dirty="0">
                <a:solidFill>
                  <a:srgbClr val="000000"/>
                </a:solidFill>
                <a:effectLst/>
                <a:latin typeface="Calibri" panose="020F0502020204030204" pitchFamily="34" charset="0"/>
                <a:ea typeface="Times New Roman" panose="02020603050405020304" pitchFamily="18" charset="0"/>
              </a:rPr>
              <a:t>Open Evening 6-8 pm</a:t>
            </a:r>
            <a:endParaRPr lang="en-GB" sz="1800" dirty="0">
              <a:effectLst/>
              <a:latin typeface="Times New Roman" panose="02020603050405020304" pitchFamily="18" charset="0"/>
              <a:ea typeface="Times New Roman" panose="02020603050405020304" pitchFamily="18" charset="0"/>
            </a:endParaRPr>
          </a:p>
          <a:p>
            <a:endParaRPr lang="en-GB" sz="1800" dirty="0">
              <a:effectLst/>
              <a:latin typeface="Times New Roman" panose="02020603050405020304" pitchFamily="18" charset="0"/>
              <a:ea typeface="Times New Roman" panose="02020603050405020304" pitchFamily="18" charset="0"/>
            </a:endParaRPr>
          </a:p>
          <a:p>
            <a:r>
              <a:rPr lang="en-GB" sz="1800" b="1" dirty="0">
                <a:solidFill>
                  <a:srgbClr val="1F1F1F"/>
                </a:solidFill>
                <a:effectLst/>
                <a:latin typeface="Calibri" panose="020F0502020204030204" pitchFamily="34" charset="0"/>
                <a:ea typeface="Times New Roman" panose="02020603050405020304" pitchFamily="18" charset="0"/>
              </a:rPr>
              <a:t>Tuesday 29</a:t>
            </a:r>
            <a:r>
              <a:rPr lang="en-GB" sz="1800" b="1" baseline="30000" dirty="0">
                <a:solidFill>
                  <a:srgbClr val="1F1F1F"/>
                </a:solidFill>
                <a:effectLst/>
                <a:latin typeface="Calibri" panose="020F0502020204030204" pitchFamily="34" charset="0"/>
                <a:ea typeface="Times New Roman" panose="02020603050405020304" pitchFamily="18" charset="0"/>
              </a:rPr>
              <a:t>th</a:t>
            </a:r>
            <a:r>
              <a:rPr lang="en-GB" sz="1800" b="1" dirty="0">
                <a:solidFill>
                  <a:srgbClr val="1F1F1F"/>
                </a:solidFill>
                <a:effectLst/>
                <a:latin typeface="Calibri" panose="020F0502020204030204" pitchFamily="34" charset="0"/>
                <a:ea typeface="Times New Roman" panose="02020603050405020304" pitchFamily="18" charset="0"/>
              </a:rPr>
              <a:t> September</a:t>
            </a:r>
            <a:r>
              <a:rPr lang="en-GB" sz="1800" b="1" dirty="0">
                <a:solidFill>
                  <a:srgbClr val="000000"/>
                </a:solidFill>
                <a:effectLst/>
                <a:latin typeface="Calibri" panose="020F0502020204030204" pitchFamily="34" charset="0"/>
                <a:ea typeface="Times New Roman" panose="02020603050405020304" pitchFamily="18" charset="0"/>
              </a:rPr>
              <a:t>: </a:t>
            </a:r>
            <a:r>
              <a:rPr lang="en-GB" sz="1800" dirty="0">
                <a:solidFill>
                  <a:srgbClr val="000000"/>
                </a:solidFill>
                <a:effectLst/>
                <a:latin typeface="Calibri" panose="020F0502020204030204" pitchFamily="34" charset="0"/>
                <a:ea typeface="Calibri" panose="020F0502020204030204" pitchFamily="34" charset="0"/>
              </a:rPr>
              <a:t>Years 3 – 6 visit to </a:t>
            </a:r>
            <a:r>
              <a:rPr lang="en-GB" sz="1800" dirty="0" err="1">
                <a:solidFill>
                  <a:srgbClr val="000000"/>
                </a:solidFill>
                <a:effectLst/>
                <a:latin typeface="Calibri" panose="020F0502020204030204" pitchFamily="34" charset="0"/>
                <a:ea typeface="Calibri" panose="020F0502020204030204" pitchFamily="34" charset="0"/>
              </a:rPr>
              <a:t>Sketty</a:t>
            </a:r>
            <a:r>
              <a:rPr lang="en-GB" sz="1800" dirty="0">
                <a:solidFill>
                  <a:srgbClr val="000000"/>
                </a:solidFill>
                <a:effectLst/>
                <a:latin typeface="Calibri" panose="020F0502020204030204" pitchFamily="34" charset="0"/>
                <a:ea typeface="Calibri" panose="020F0502020204030204" pitchFamily="34" charset="0"/>
              </a:rPr>
              <a:t> Mosque.</a:t>
            </a:r>
            <a:r>
              <a:rPr lang="en-GB" sz="1800" dirty="0">
                <a:solidFill>
                  <a:srgbClr val="242424"/>
                </a:solidFill>
                <a:effectLst/>
                <a:latin typeface="Calibri" panose="020F0502020204030204" pitchFamily="34" charset="0"/>
                <a:ea typeface="Calibri" panose="020F0502020204030204" pitchFamily="34" charset="0"/>
              </a:rPr>
              <a:t> </a:t>
            </a:r>
          </a:p>
          <a:p>
            <a:endParaRPr lang="en-GB" dirty="0">
              <a:solidFill>
                <a:srgbClr val="242424"/>
              </a:solidFill>
              <a:latin typeface="Calibri" panose="020F0502020204030204" pitchFamily="34" charset="0"/>
              <a:ea typeface="Calibri" panose="020F0502020204030204" pitchFamily="34" charset="0"/>
            </a:endParaRPr>
          </a:p>
          <a:p>
            <a:r>
              <a:rPr lang="en-GB" sz="1800" b="1" dirty="0">
                <a:effectLst/>
                <a:latin typeface="Calibri" panose="020F0502020204030204" pitchFamily="34" charset="0"/>
                <a:ea typeface="Calibri" panose="020F0502020204030204" pitchFamily="34" charset="0"/>
                <a:cs typeface="Calibri" panose="020F0502020204030204" pitchFamily="34" charset="0"/>
              </a:rPr>
              <a:t>FAMILY MASS the weekend of 3</a:t>
            </a:r>
            <a:r>
              <a:rPr lang="en-GB" sz="1800" b="1" baseline="30000" dirty="0">
                <a:effectLst/>
                <a:latin typeface="Calibri" panose="020F0502020204030204" pitchFamily="34" charset="0"/>
                <a:ea typeface="Calibri" panose="020F0502020204030204" pitchFamily="34" charset="0"/>
                <a:cs typeface="Calibri" panose="020F0502020204030204" pitchFamily="34" charset="0"/>
              </a:rPr>
              <a:t>rd</a:t>
            </a:r>
            <a:r>
              <a:rPr lang="en-GB" sz="1800" b="1" dirty="0">
                <a:effectLst/>
                <a:latin typeface="Calibri" panose="020F0502020204030204" pitchFamily="34" charset="0"/>
                <a:ea typeface="Calibri" panose="020F0502020204030204" pitchFamily="34" charset="0"/>
                <a:cs typeface="Calibri" panose="020F0502020204030204" pitchFamily="34" charset="0"/>
              </a:rPr>
              <a:t>/4</a:t>
            </a:r>
            <a:r>
              <a:rPr lang="en-GB" sz="1800" b="1" baseline="30000" dirty="0">
                <a:effectLst/>
                <a:latin typeface="Calibri" panose="020F0502020204030204" pitchFamily="34" charset="0"/>
                <a:ea typeface="Calibri" panose="020F0502020204030204" pitchFamily="34" charset="0"/>
                <a:cs typeface="Calibri" panose="020F0502020204030204" pitchFamily="34" charset="0"/>
              </a:rPr>
              <a:t>th</a:t>
            </a:r>
            <a:r>
              <a:rPr lang="en-GB" sz="1800" b="1" dirty="0">
                <a:effectLst/>
                <a:latin typeface="Calibri" panose="020F0502020204030204" pitchFamily="34" charset="0"/>
                <a:ea typeface="Calibri" panose="020F0502020204030204" pitchFamily="34" charset="0"/>
                <a:cs typeface="Calibri" panose="020F0502020204030204" pitchFamily="34" charset="0"/>
              </a:rPr>
              <a:t> October date TBC. This will be a Harvest Mass/</a:t>
            </a:r>
            <a:r>
              <a:rPr lang="en-GB" sz="1800" b="1" dirty="0" err="1">
                <a:effectLst/>
                <a:latin typeface="Calibri" panose="020F0502020204030204" pitchFamily="34" charset="0"/>
                <a:ea typeface="Calibri" panose="020F0502020204030204" pitchFamily="34" charset="0"/>
                <a:cs typeface="Calibri" panose="020F0502020204030204" pitchFamily="34" charset="0"/>
              </a:rPr>
              <a:t>Cafod</a:t>
            </a:r>
            <a:r>
              <a:rPr lang="en-GB" sz="1800" b="1" dirty="0">
                <a:effectLst/>
                <a:latin typeface="Calibri" panose="020F0502020204030204" pitchFamily="34" charset="0"/>
                <a:ea typeface="Calibri" panose="020F0502020204030204" pitchFamily="34" charset="0"/>
                <a:cs typeface="Calibri" panose="020F0502020204030204" pitchFamily="34" charset="0"/>
              </a:rPr>
              <a:t> Family Fast Mass and we will be asking for tins/packets for those who have less than </a:t>
            </a:r>
            <a:r>
              <a:rPr lang="en-GB" sz="1800" b="1">
                <a:effectLst/>
                <a:latin typeface="Calibri" panose="020F0502020204030204" pitchFamily="34" charset="0"/>
                <a:ea typeface="Calibri" panose="020F0502020204030204" pitchFamily="34" charset="0"/>
                <a:cs typeface="Calibri" panose="020F0502020204030204" pitchFamily="34" charset="0"/>
              </a:rPr>
              <a:t>us.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2000" b="1" dirty="0">
              <a:ea typeface="Times New Roman" panose="02020603050405020304" pitchFamily="18" charset="0"/>
              <a:cs typeface="Times New Roman" panose="02020603050405020304" pitchFamily="18" charset="0"/>
            </a:endParaRPr>
          </a:p>
        </p:txBody>
      </p:sp>
      <p:sp>
        <p:nvSpPr>
          <p:cNvPr id="22" name="TextBox 21">
            <a:extLst>
              <a:ext uri="{FF2B5EF4-FFF2-40B4-BE49-F238E27FC236}">
                <a16:creationId xmlns:a16="http://schemas.microsoft.com/office/drawing/2014/main" id="{90CED976-FF39-4040-B025-3BC4F0780790}"/>
              </a:ext>
            </a:extLst>
          </p:cNvPr>
          <p:cNvSpPr txBox="1"/>
          <p:nvPr/>
        </p:nvSpPr>
        <p:spPr>
          <a:xfrm>
            <a:off x="9717742" y="2171086"/>
            <a:ext cx="2375084" cy="4493538"/>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r>
              <a:rPr lang="en-GB" b="1" dirty="0"/>
              <a:t>   Our Virtues for </a:t>
            </a:r>
          </a:p>
          <a:p>
            <a:r>
              <a:rPr lang="en-GB" b="1" dirty="0"/>
              <a:t>  </a:t>
            </a:r>
            <a:r>
              <a:rPr lang="en-GB" sz="1600" b="1" dirty="0"/>
              <a:t>September &amp; </a:t>
            </a:r>
          </a:p>
          <a:p>
            <a:r>
              <a:rPr lang="en-GB" sz="1600" b="1" dirty="0"/>
              <a:t>   October </a:t>
            </a:r>
            <a:endParaRPr lang="en-GB" sz="1600" dirty="0"/>
          </a:p>
          <a:p>
            <a:pPr fontAlgn="t">
              <a:spcBef>
                <a:spcPct val="0"/>
              </a:spcBef>
              <a:buFontTx/>
              <a:buNone/>
            </a:pPr>
            <a:r>
              <a:rPr lang="en-GB" altLang="en-US" sz="1200" b="1" dirty="0">
                <a:latin typeface="Arial" panose="020B0604020202020204" pitchFamily="34" charset="0"/>
              </a:rPr>
              <a:t>Faith-filled</a:t>
            </a:r>
            <a:r>
              <a:rPr lang="en-GB" altLang="en-US" sz="1200" dirty="0">
                <a:latin typeface="Arial" panose="020B0604020202020204" pitchFamily="34" charset="0"/>
              </a:rPr>
              <a:t>: We are faith-filled when we are living life as God inspires us to live it, putting the Gospel into action through our actions. We have to build on it every day through prayer.  </a:t>
            </a:r>
          </a:p>
          <a:p>
            <a:pPr fontAlgn="t">
              <a:spcBef>
                <a:spcPct val="0"/>
              </a:spcBef>
              <a:buFontTx/>
              <a:buNone/>
            </a:pPr>
            <a:r>
              <a:rPr lang="en-GB" altLang="en-US" sz="1200" b="1" dirty="0">
                <a:latin typeface="Arial" panose="020B0604020202020204" pitchFamily="34" charset="0"/>
              </a:rPr>
              <a:t>Hopeful</a:t>
            </a:r>
            <a:r>
              <a:rPr lang="en-GB" altLang="en-US" sz="1200" dirty="0">
                <a:latin typeface="Arial" panose="020B0604020202020204" pitchFamily="34" charset="0"/>
              </a:rPr>
              <a:t>: We are hopeful when we are optimistic about the future, we trust ourselves and others, and we don’t give up. Our faith teaches us that God is hope.</a:t>
            </a:r>
          </a:p>
          <a:p>
            <a:pPr fontAlgn="t">
              <a:spcBef>
                <a:spcPct val="0"/>
              </a:spcBef>
              <a:buFontTx/>
              <a:buNone/>
            </a:pPr>
            <a:endParaRPr lang="en-GB" altLang="en-US" sz="1200" dirty="0">
              <a:latin typeface="Arial" panose="020B0604020202020204" pitchFamily="34" charset="0"/>
            </a:endParaRPr>
          </a:p>
          <a:p>
            <a:pPr fontAlgn="t">
              <a:spcBef>
                <a:spcPct val="0"/>
              </a:spcBef>
              <a:buFontTx/>
              <a:buNone/>
            </a:pPr>
            <a:endParaRPr lang="en-GB" altLang="en-US" sz="1200" dirty="0">
              <a:latin typeface="Arial" panose="020B0604020202020204" pitchFamily="34" charset="0"/>
            </a:endParaRPr>
          </a:p>
          <a:p>
            <a:pPr fontAlgn="t">
              <a:spcBef>
                <a:spcPct val="0"/>
              </a:spcBef>
              <a:buFontTx/>
              <a:buNone/>
            </a:pPr>
            <a:endParaRPr lang="en-GB" altLang="en-US" sz="1200" dirty="0">
              <a:latin typeface="Arial" panose="020B0604020202020204" pitchFamily="34" charset="0"/>
            </a:endParaRPr>
          </a:p>
          <a:p>
            <a:pPr fontAlgn="t">
              <a:spcBef>
                <a:spcPct val="0"/>
              </a:spcBef>
              <a:buFontTx/>
              <a:buNone/>
            </a:pPr>
            <a:endParaRPr lang="en-GB" altLang="en-US" sz="1200" dirty="0">
              <a:latin typeface="Arial" panose="020B0604020202020204" pitchFamily="34" charset="0"/>
            </a:endParaRPr>
          </a:p>
          <a:p>
            <a:pPr fontAlgn="t">
              <a:spcBef>
                <a:spcPct val="0"/>
              </a:spcBef>
              <a:buFontTx/>
              <a:buNone/>
            </a:pPr>
            <a:endParaRPr lang="en-GB" altLang="en-US" sz="1200" dirty="0">
              <a:latin typeface="Arial" panose="020B0604020202020204" pitchFamily="34" charset="0"/>
            </a:endParaRPr>
          </a:p>
          <a:p>
            <a:endParaRPr lang="en-GB" dirty="0"/>
          </a:p>
          <a:p>
            <a:endParaRPr lang="en-GB" sz="1200" dirty="0"/>
          </a:p>
        </p:txBody>
      </p:sp>
      <p:pic>
        <p:nvPicPr>
          <p:cNvPr id="3" name="Picture 2">
            <a:extLst>
              <a:ext uri="{FF2B5EF4-FFF2-40B4-BE49-F238E27FC236}">
                <a16:creationId xmlns:a16="http://schemas.microsoft.com/office/drawing/2014/main" id="{4991EAA7-DA3E-42BF-A151-1D61DC32AAF4}"/>
              </a:ext>
            </a:extLst>
          </p:cNvPr>
          <p:cNvPicPr>
            <a:picLocks noChangeAspect="1"/>
          </p:cNvPicPr>
          <p:nvPr/>
        </p:nvPicPr>
        <p:blipFill>
          <a:blip r:embed="rId5"/>
          <a:stretch>
            <a:fillRect/>
          </a:stretch>
        </p:blipFill>
        <p:spPr>
          <a:xfrm>
            <a:off x="9620034" y="118007"/>
            <a:ext cx="2449315" cy="1975894"/>
          </a:xfrm>
          <a:prstGeom prst="rect">
            <a:avLst/>
          </a:prstGeom>
        </p:spPr>
      </p:pic>
      <p:pic>
        <p:nvPicPr>
          <p:cNvPr id="15" name="Picture 14">
            <a:extLst>
              <a:ext uri="{FF2B5EF4-FFF2-40B4-BE49-F238E27FC236}">
                <a16:creationId xmlns:a16="http://schemas.microsoft.com/office/drawing/2014/main" id="{B667A52B-16C1-482C-997B-00794320C63E}"/>
              </a:ext>
            </a:extLst>
          </p:cNvPr>
          <p:cNvPicPr>
            <a:picLocks noChangeAspect="1"/>
          </p:cNvPicPr>
          <p:nvPr/>
        </p:nvPicPr>
        <p:blipFill>
          <a:blip r:embed="rId6"/>
          <a:stretch>
            <a:fillRect/>
          </a:stretch>
        </p:blipFill>
        <p:spPr>
          <a:xfrm>
            <a:off x="10331616" y="5065840"/>
            <a:ext cx="1216318" cy="1505277"/>
          </a:xfrm>
          <a:prstGeom prst="rect">
            <a:avLst/>
          </a:prstGeom>
        </p:spPr>
      </p:pic>
      <p:pic>
        <p:nvPicPr>
          <p:cNvPr id="11" name="Picture 10">
            <a:extLst>
              <a:ext uri="{FF2B5EF4-FFF2-40B4-BE49-F238E27FC236}">
                <a16:creationId xmlns:a16="http://schemas.microsoft.com/office/drawing/2014/main" id="{70D9E738-8625-426F-BE36-ED58247DE904}"/>
              </a:ext>
            </a:extLst>
          </p:cNvPr>
          <p:cNvPicPr>
            <a:picLocks noChangeAspect="1"/>
          </p:cNvPicPr>
          <p:nvPr/>
        </p:nvPicPr>
        <p:blipFill>
          <a:blip r:embed="rId7"/>
          <a:stretch>
            <a:fillRect/>
          </a:stretch>
        </p:blipFill>
        <p:spPr>
          <a:xfrm>
            <a:off x="11107221" y="2123069"/>
            <a:ext cx="803792" cy="859113"/>
          </a:xfrm>
          <a:prstGeom prst="rect">
            <a:avLst/>
          </a:prstGeom>
        </p:spPr>
      </p:pic>
    </p:spTree>
    <p:extLst>
      <p:ext uri="{BB962C8B-B14F-4D97-AF65-F5344CB8AC3E}">
        <p14:creationId xmlns:p14="http://schemas.microsoft.com/office/powerpoint/2010/main" val="4163338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033933D-485D-4757-B0D6-0C7E98AB8249}"/>
              </a:ext>
            </a:extLst>
          </p:cNvPr>
          <p:cNvPicPr>
            <a:picLocks noChangeAspect="1"/>
          </p:cNvPicPr>
          <p:nvPr/>
        </p:nvPicPr>
        <p:blipFill>
          <a:blip r:embed="rId2"/>
          <a:stretch>
            <a:fillRect/>
          </a:stretch>
        </p:blipFill>
        <p:spPr>
          <a:xfrm>
            <a:off x="7075958" y="76201"/>
            <a:ext cx="4689675" cy="3352799"/>
          </a:xfrm>
          <a:prstGeom prst="rect">
            <a:avLst/>
          </a:prstGeom>
        </p:spPr>
      </p:pic>
      <p:pic>
        <p:nvPicPr>
          <p:cNvPr id="5" name="Picture 4">
            <a:extLst>
              <a:ext uri="{FF2B5EF4-FFF2-40B4-BE49-F238E27FC236}">
                <a16:creationId xmlns:a16="http://schemas.microsoft.com/office/drawing/2014/main" id="{14F61826-3D29-4997-AE82-46CC2B03CA37}"/>
              </a:ext>
            </a:extLst>
          </p:cNvPr>
          <p:cNvPicPr>
            <a:picLocks noChangeAspect="1"/>
          </p:cNvPicPr>
          <p:nvPr/>
        </p:nvPicPr>
        <p:blipFill>
          <a:blip r:embed="rId3"/>
          <a:stretch>
            <a:fillRect/>
          </a:stretch>
        </p:blipFill>
        <p:spPr>
          <a:xfrm>
            <a:off x="313327" y="627530"/>
            <a:ext cx="6538875" cy="4832142"/>
          </a:xfrm>
          <a:prstGeom prst="rect">
            <a:avLst/>
          </a:prstGeom>
        </p:spPr>
      </p:pic>
      <p:pic>
        <p:nvPicPr>
          <p:cNvPr id="8" name="Picture 7">
            <a:extLst>
              <a:ext uri="{FF2B5EF4-FFF2-40B4-BE49-F238E27FC236}">
                <a16:creationId xmlns:a16="http://schemas.microsoft.com/office/drawing/2014/main" id="{F32DBB82-74AA-475A-9C68-A33EF442F8AB}"/>
              </a:ext>
            </a:extLst>
          </p:cNvPr>
          <p:cNvPicPr>
            <a:picLocks noChangeAspect="1"/>
          </p:cNvPicPr>
          <p:nvPr/>
        </p:nvPicPr>
        <p:blipFill>
          <a:blip r:embed="rId4"/>
          <a:stretch>
            <a:fillRect/>
          </a:stretch>
        </p:blipFill>
        <p:spPr>
          <a:xfrm>
            <a:off x="7075958" y="3400600"/>
            <a:ext cx="4465919" cy="3381199"/>
          </a:xfrm>
          <a:prstGeom prst="rect">
            <a:avLst/>
          </a:prstGeom>
        </p:spPr>
      </p:pic>
    </p:spTree>
    <p:extLst>
      <p:ext uri="{BB962C8B-B14F-4D97-AF65-F5344CB8AC3E}">
        <p14:creationId xmlns:p14="http://schemas.microsoft.com/office/powerpoint/2010/main" val="34952966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638F25D-FF5E-42A5-B504-B4C4470EB3F2}"/>
              </a:ext>
            </a:extLst>
          </p:cNvPr>
          <p:cNvSpPr txBox="1"/>
          <p:nvPr/>
        </p:nvSpPr>
        <p:spPr>
          <a:xfrm>
            <a:off x="4235675" y="180678"/>
            <a:ext cx="6097554" cy="523220"/>
          </a:xfrm>
          <a:prstGeom prst="rect">
            <a:avLst/>
          </a:prstGeom>
          <a:noFill/>
        </p:spPr>
        <p:txBody>
          <a:bodyPr wrap="square">
            <a:spAutoFit/>
          </a:bodyPr>
          <a:lstStyle/>
          <a:p>
            <a:pPr fontAlgn="base"/>
            <a:r>
              <a:rPr lang="en-GB" sz="2800" b="1" u="sng"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Updates of the week:</a:t>
            </a:r>
            <a:endParaRPr lang="en-GB" sz="2800" dirty="0">
              <a:effectLst/>
              <a:latin typeface="Trebuchet MS" panose="020B0603020202020204" pitchFamily="34" charset="0"/>
              <a:ea typeface="MS Gothic" panose="020B0609070205080204" pitchFamily="49" charset="-128"/>
              <a:cs typeface="Times New Roman" panose="02020603050405020304" pitchFamily="18" charset="0"/>
            </a:endParaRPr>
          </a:p>
        </p:txBody>
      </p:sp>
      <p:sp>
        <p:nvSpPr>
          <p:cNvPr id="4" name="TextBox 3">
            <a:extLst>
              <a:ext uri="{FF2B5EF4-FFF2-40B4-BE49-F238E27FC236}">
                <a16:creationId xmlns:a16="http://schemas.microsoft.com/office/drawing/2014/main" id="{DC381D16-5B88-48ED-89D0-B41A70E773C4}"/>
              </a:ext>
            </a:extLst>
          </p:cNvPr>
          <p:cNvSpPr txBox="1"/>
          <p:nvPr/>
        </p:nvSpPr>
        <p:spPr>
          <a:xfrm>
            <a:off x="696870" y="683538"/>
            <a:ext cx="11763375" cy="1785104"/>
          </a:xfrm>
          <a:prstGeom prst="rect">
            <a:avLst/>
          </a:prstGeom>
          <a:noFill/>
        </p:spPr>
        <p:txBody>
          <a:bodyPr wrap="square">
            <a:spAutoFit/>
          </a:bodyPr>
          <a:lstStyle/>
          <a:p>
            <a:r>
              <a:rPr lang="en-GB" b="1" i="1" dirty="0">
                <a:solidFill>
                  <a:srgbClr val="000000"/>
                </a:solidFill>
                <a:effectLst/>
                <a:ea typeface="Times New Roman" panose="02020603050405020304" pitchFamily="18" charset="0"/>
                <a:cs typeface="Times New Roman" panose="02020603050405020304" pitchFamily="18" charset="0"/>
              </a:rPr>
              <a:t>On our school </a:t>
            </a:r>
            <a:r>
              <a:rPr lang="en-GB" b="1" i="1" dirty="0">
                <a:solidFill>
                  <a:srgbClr val="000000"/>
                </a:solidFill>
                <a:ea typeface="Times New Roman" panose="02020603050405020304" pitchFamily="18" charset="0"/>
                <a:cs typeface="Times New Roman" panose="02020603050405020304" pitchFamily="18" charset="0"/>
              </a:rPr>
              <a:t>website important dates are on the calendar and p</a:t>
            </a:r>
            <a:r>
              <a:rPr lang="en-GB" b="1" i="1" dirty="0">
                <a:solidFill>
                  <a:srgbClr val="000000"/>
                </a:solidFill>
                <a:effectLst/>
                <a:ea typeface="Times New Roman" panose="02020603050405020304" pitchFamily="18" charset="0"/>
                <a:cs typeface="Times New Roman" panose="02020603050405020304" pitchFamily="18" charset="0"/>
              </a:rPr>
              <a:t>hotos are on the ‘News &amp; Events’ area.</a:t>
            </a:r>
          </a:p>
          <a:p>
            <a:pPr algn="ctr"/>
            <a:endParaRPr lang="en-GB" b="1" i="1" dirty="0">
              <a:solidFill>
                <a:srgbClr val="000000"/>
              </a:solidFill>
              <a:effectLst/>
              <a:ea typeface="Times New Roman" panose="02020603050405020304" pitchFamily="18" charset="0"/>
              <a:cs typeface="Times New Roman" panose="02020603050405020304" pitchFamily="18" charset="0"/>
              <a:hlinkClick r:id="rId2"/>
            </a:endParaRPr>
          </a:p>
          <a:p>
            <a:pPr algn="ctr"/>
            <a:r>
              <a:rPr lang="en-GB" b="1" i="1" dirty="0">
                <a:solidFill>
                  <a:srgbClr val="000000"/>
                </a:solidFill>
                <a:effectLst/>
                <a:ea typeface="Times New Roman" panose="02020603050405020304" pitchFamily="18" charset="0"/>
                <a:cs typeface="Times New Roman" panose="02020603050405020304" pitchFamily="18" charset="0"/>
                <a:hlinkClick r:id="rId2"/>
              </a:rPr>
              <a:t>https://www.stjosephscatholicps-swansea.co.uk/</a:t>
            </a:r>
            <a:endParaRPr lang="en-GB" b="1" i="1" dirty="0">
              <a:solidFill>
                <a:srgbClr val="000000"/>
              </a:solidFill>
              <a:effectLst/>
              <a:ea typeface="Times New Roman" panose="02020603050405020304" pitchFamily="18" charset="0"/>
              <a:cs typeface="Times New Roman" panose="02020603050405020304" pitchFamily="18" charset="0"/>
            </a:endParaRPr>
          </a:p>
          <a:p>
            <a:r>
              <a:rPr lang="en-GB" b="1" i="1" dirty="0">
                <a:solidFill>
                  <a:srgbClr val="000000"/>
                </a:solidFill>
                <a:ea typeface="Times New Roman" panose="02020603050405020304" pitchFamily="18" charset="0"/>
                <a:cs typeface="Times New Roman" panose="02020603050405020304" pitchFamily="18" charset="0"/>
              </a:rPr>
              <a:t>                                                                 You can also keep up to date with events on o</a:t>
            </a:r>
            <a:r>
              <a:rPr lang="en-GB" b="1" i="1" dirty="0">
                <a:solidFill>
                  <a:srgbClr val="000000"/>
                </a:solidFill>
                <a:effectLst/>
                <a:ea typeface="Times New Roman" panose="02020603050405020304" pitchFamily="18" charset="0"/>
                <a:cs typeface="Times New Roman" panose="02020603050405020304" pitchFamily="18" charset="0"/>
              </a:rPr>
              <a:t>ur school Instagram page.</a:t>
            </a:r>
          </a:p>
          <a:p>
            <a:r>
              <a:rPr lang="en-GB" dirty="0">
                <a:solidFill>
                  <a:srgbClr val="000000"/>
                </a:solidFill>
                <a:effectLst/>
                <a:ea typeface="Times New Roman" panose="02020603050405020304" pitchFamily="18" charset="0"/>
                <a:cs typeface="Times New Roman" panose="02020603050405020304" pitchFamily="18" charset="0"/>
              </a:rPr>
              <a:t>                                                          </a:t>
            </a:r>
            <a:r>
              <a:rPr lang="en-GB" dirty="0">
                <a:hlinkClick r:id="rId3" action="ppaction://hlinksldjump"/>
              </a:rPr>
              <a:t>https://www.instagram.com/reel/DZ9_t7dotBV/?igsh=OGdpOXNsbHdsb3F4</a:t>
            </a:r>
            <a:endParaRPr lang="en-GB" dirty="0"/>
          </a:p>
          <a:p>
            <a:pPr algn="ctr"/>
            <a:endParaRPr lang="en-GB" sz="2000" dirty="0">
              <a:effectLst/>
              <a:latin typeface="Trebuchet MS" panose="020B0603020202020204" pitchFamily="34" charset="0"/>
              <a:ea typeface="MS Gothic" panose="020B0609070205080204" pitchFamily="49" charset="-128"/>
              <a:cs typeface="Times New Roman" panose="02020603050405020304" pitchFamily="18" charset="0"/>
            </a:endParaRPr>
          </a:p>
        </p:txBody>
      </p:sp>
      <p:sp>
        <p:nvSpPr>
          <p:cNvPr id="2" name="AutoShape 2" descr="Image preview">
            <a:extLst>
              <a:ext uri="{FF2B5EF4-FFF2-40B4-BE49-F238E27FC236}">
                <a16:creationId xmlns:a16="http://schemas.microsoft.com/office/drawing/2014/main" id="{7E232435-4C56-4917-9BE7-23DB5AD0352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32C43D59-9815-48CB-AD4A-F912B2B9FD9E}"/>
              </a:ext>
            </a:extLst>
          </p:cNvPr>
          <p:cNvPicPr>
            <a:picLocks noChangeAspect="1"/>
          </p:cNvPicPr>
          <p:nvPr/>
        </p:nvPicPr>
        <p:blipFill rotWithShape="1">
          <a:blip r:embed="rId4"/>
          <a:srcRect t="20412" r="-1661"/>
          <a:stretch/>
        </p:blipFill>
        <p:spPr>
          <a:xfrm>
            <a:off x="511704" y="1049837"/>
            <a:ext cx="2715590" cy="1601994"/>
          </a:xfrm>
          <a:prstGeom prst="rect">
            <a:avLst/>
          </a:prstGeom>
        </p:spPr>
      </p:pic>
      <p:sp>
        <p:nvSpPr>
          <p:cNvPr id="11" name="TextBox 10">
            <a:extLst>
              <a:ext uri="{FF2B5EF4-FFF2-40B4-BE49-F238E27FC236}">
                <a16:creationId xmlns:a16="http://schemas.microsoft.com/office/drawing/2014/main" id="{DA6F1BDE-E5B1-4FC8-8F03-8E962DB3AE7C}"/>
              </a:ext>
            </a:extLst>
          </p:cNvPr>
          <p:cNvSpPr txBox="1"/>
          <p:nvPr/>
        </p:nvSpPr>
        <p:spPr>
          <a:xfrm>
            <a:off x="395162" y="3117820"/>
            <a:ext cx="10936225" cy="1754326"/>
          </a:xfrm>
          <a:prstGeom prst="rect">
            <a:avLst/>
          </a:prstGeom>
          <a:noFill/>
        </p:spPr>
        <p:txBody>
          <a:bodyPr wrap="square">
            <a:spAutoFit/>
          </a:bodyPr>
          <a:lstStyle/>
          <a:p>
            <a:pPr algn="l" fontAlgn="base"/>
            <a:r>
              <a:rPr lang="en-GB" sz="1800" b="0" i="0" dirty="0">
                <a:solidFill>
                  <a:srgbClr val="000000"/>
                </a:solidFill>
                <a:effectLst/>
                <a:latin typeface="Aptos"/>
              </a:rPr>
              <a:t>A big thank you to the parents who came to the Phonics Parent meeting and to see the School Nurse. We hope you found it very useful when reading with your children. Paper copies will also be given to Foundation pupils. The link below is the </a:t>
            </a:r>
            <a:r>
              <a:rPr lang="en-GB" sz="1800" b="0" i="0" dirty="0" err="1">
                <a:solidFill>
                  <a:srgbClr val="000000"/>
                </a:solidFill>
                <a:effectLst/>
                <a:latin typeface="Aptos"/>
              </a:rPr>
              <a:t>Powerpoint</a:t>
            </a:r>
            <a:r>
              <a:rPr lang="en-GB" sz="1800" b="0" i="0" dirty="0">
                <a:solidFill>
                  <a:srgbClr val="000000"/>
                </a:solidFill>
                <a:effectLst/>
                <a:latin typeface="Aptos"/>
              </a:rPr>
              <a:t> that was used, if those who couldn’t make it would like to see.</a:t>
            </a:r>
          </a:p>
          <a:p>
            <a:pPr algn="l" fontAlgn="base"/>
            <a:br>
              <a:rPr lang="en-GB" sz="1800" b="0" i="0" dirty="0">
                <a:solidFill>
                  <a:srgbClr val="000000"/>
                </a:solidFill>
                <a:effectLst/>
                <a:latin typeface="Aptos"/>
              </a:rPr>
            </a:br>
            <a:r>
              <a:rPr lang="en-GB" sz="1800" b="0" i="0" dirty="0">
                <a:solidFill>
                  <a:srgbClr val="000000"/>
                </a:solidFill>
                <a:effectLst/>
                <a:latin typeface="Aptos"/>
                <a:hlinkClick r:id="rId5" tooltip="Original URL: https://www.canva.com/design/DAHUgQbIKj0/slRW47yIgm_f_yqkbkL5TA/view?utm_content=DAHUgQbIKj0&amp;utm_campaign=designshare&amp;utm_medium=link2&amp;utm_source=uniquelinks&amp;utlId=h2e5b587be4. Click or tap if you trust this link."/>
              </a:rPr>
              <a:t>https://www.canva.com/design/DAHUgQbIKj0/slRW47yIgm_f_yqkbkL5TA/view?utm_content=DAHUgQbIKj0&amp;utm_campaign=designshare&amp;utm_medium=link2&amp;utm_source=uniquelinks&amp;utlId=h2e5b587be4</a:t>
            </a:r>
            <a:endParaRPr lang="en-GB" sz="1800" b="0" i="0" dirty="0">
              <a:solidFill>
                <a:srgbClr val="000000"/>
              </a:solidFill>
              <a:effectLst/>
              <a:latin typeface="Aptos"/>
            </a:endParaRPr>
          </a:p>
        </p:txBody>
      </p:sp>
    </p:spTree>
    <p:extLst>
      <p:ext uri="{BB962C8B-B14F-4D97-AF65-F5344CB8AC3E}">
        <p14:creationId xmlns:p14="http://schemas.microsoft.com/office/powerpoint/2010/main" val="712588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C2B1D67-1E1A-4A4E-A837-D1984D43D844}"/>
              </a:ext>
            </a:extLst>
          </p:cNvPr>
          <p:cNvPicPr>
            <a:picLocks noChangeAspect="1"/>
          </p:cNvPicPr>
          <p:nvPr/>
        </p:nvPicPr>
        <p:blipFill>
          <a:blip r:embed="rId2"/>
          <a:stretch>
            <a:fillRect/>
          </a:stretch>
        </p:blipFill>
        <p:spPr>
          <a:xfrm>
            <a:off x="5814197" y="1754536"/>
            <a:ext cx="6210076" cy="4705858"/>
          </a:xfrm>
          <a:prstGeom prst="rect">
            <a:avLst/>
          </a:prstGeom>
          <a:effectLst>
            <a:softEdge rad="165100"/>
          </a:effectLst>
        </p:spPr>
      </p:pic>
      <p:pic>
        <p:nvPicPr>
          <p:cNvPr id="3" name="Picture 2">
            <a:extLst>
              <a:ext uri="{FF2B5EF4-FFF2-40B4-BE49-F238E27FC236}">
                <a16:creationId xmlns:a16="http://schemas.microsoft.com/office/drawing/2014/main" id="{85B3355C-92A5-4671-BAD8-F3D1F44F2F87}"/>
              </a:ext>
            </a:extLst>
          </p:cNvPr>
          <p:cNvPicPr>
            <a:picLocks noChangeAspect="1"/>
          </p:cNvPicPr>
          <p:nvPr/>
        </p:nvPicPr>
        <p:blipFill>
          <a:blip r:embed="rId3"/>
          <a:stretch>
            <a:fillRect/>
          </a:stretch>
        </p:blipFill>
        <p:spPr>
          <a:xfrm>
            <a:off x="167727" y="278426"/>
            <a:ext cx="6448226" cy="4891026"/>
          </a:xfrm>
          <a:prstGeom prst="rect">
            <a:avLst/>
          </a:prstGeom>
          <a:effectLst>
            <a:softEdge rad="88900"/>
          </a:effectLst>
        </p:spPr>
      </p:pic>
    </p:spTree>
    <p:extLst>
      <p:ext uri="{BB962C8B-B14F-4D97-AF65-F5344CB8AC3E}">
        <p14:creationId xmlns:p14="http://schemas.microsoft.com/office/powerpoint/2010/main" val="35224997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0F8AA6A-9ECD-414C-8521-70B3A3557E13}"/>
              </a:ext>
            </a:extLst>
          </p:cNvPr>
          <p:cNvPicPr>
            <a:picLocks noChangeAspect="1"/>
          </p:cNvPicPr>
          <p:nvPr/>
        </p:nvPicPr>
        <p:blipFill>
          <a:blip r:embed="rId2"/>
          <a:stretch>
            <a:fillRect/>
          </a:stretch>
        </p:blipFill>
        <p:spPr>
          <a:xfrm>
            <a:off x="1904415" y="166232"/>
            <a:ext cx="8383170" cy="6525536"/>
          </a:xfrm>
          <a:prstGeom prst="rect">
            <a:avLst/>
          </a:prstGeom>
          <a:effectLst>
            <a:softEdge rad="254000"/>
          </a:effectLst>
        </p:spPr>
      </p:pic>
    </p:spTree>
    <p:extLst>
      <p:ext uri="{BB962C8B-B14F-4D97-AF65-F5344CB8AC3E}">
        <p14:creationId xmlns:p14="http://schemas.microsoft.com/office/powerpoint/2010/main" val="4846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graphicFrame>
        <p:nvGraphicFramePr>
          <p:cNvPr id="4" name="Object 3">
            <a:hlinkClick r:id="" action="ppaction://ole?verb=0"/>
            <a:extLst>
              <a:ext uri="{FF2B5EF4-FFF2-40B4-BE49-F238E27FC236}">
                <a16:creationId xmlns:a16="http://schemas.microsoft.com/office/drawing/2014/main" id="{73EE6FEB-B995-4A55-A7F3-2C33F1B3AA32}"/>
              </a:ext>
            </a:extLst>
          </p:cNvPr>
          <p:cNvGraphicFramePr>
            <a:graphicFrameLocks noChangeAspect="1"/>
          </p:cNvGraphicFramePr>
          <p:nvPr>
            <p:extLst>
              <p:ext uri="{D42A27DB-BD31-4B8C-83A1-F6EECF244321}">
                <p14:modId xmlns:p14="http://schemas.microsoft.com/office/powerpoint/2010/main" val="2604968653"/>
              </p:ext>
            </p:extLst>
          </p:nvPr>
        </p:nvGraphicFramePr>
        <p:xfrm>
          <a:off x="92075" y="92075"/>
          <a:ext cx="11884772" cy="6685184"/>
        </p:xfrm>
        <a:graphic>
          <a:graphicData uri="http://schemas.openxmlformats.org/presentationml/2006/ole">
            <mc:AlternateContent xmlns:mc="http://schemas.openxmlformats.org/markup-compatibility/2006">
              <mc:Choice xmlns:v="urn:schemas-microsoft-com:vml" Requires="v">
                <p:oleObj spid="_x0000_s1026" name="Presentation" r:id="rId3" imgW="9144293" imgH="5143590" progId="PowerPoint.Show.12">
                  <p:embed/>
                </p:oleObj>
              </mc:Choice>
              <mc:Fallback>
                <p:oleObj name="Presentation" r:id="rId3" imgW="9144293" imgH="5143590" progId="PowerPoint.Show.12">
                  <p:embed/>
                  <p:pic>
                    <p:nvPicPr>
                      <p:cNvPr id="2" name="Object 1">
                        <a:hlinkClick r:id="" action="ppaction://ole?verb=0"/>
                        <a:extLst>
                          <a:ext uri="{FF2B5EF4-FFF2-40B4-BE49-F238E27FC236}">
                            <a16:creationId xmlns:a16="http://schemas.microsoft.com/office/drawing/2014/main" id="{246BB2BD-1F95-417F-8043-F891A7D94E20}"/>
                          </a:ext>
                        </a:extLst>
                      </p:cNvPr>
                      <p:cNvPicPr/>
                      <p:nvPr/>
                    </p:nvPicPr>
                    <p:blipFill>
                      <a:blip r:embed="rId4"/>
                      <a:stretch>
                        <a:fillRect/>
                      </a:stretch>
                    </p:blipFill>
                    <p:spPr>
                      <a:xfrm>
                        <a:off x="92075" y="92075"/>
                        <a:ext cx="11884772" cy="6685184"/>
                      </a:xfrm>
                      <a:prstGeom prst="rect">
                        <a:avLst/>
                      </a:prstGeom>
                    </p:spPr>
                  </p:pic>
                </p:oleObj>
              </mc:Fallback>
            </mc:AlternateContent>
          </a:graphicData>
        </a:graphic>
      </p:graphicFrame>
    </p:spTree>
    <p:extLst>
      <p:ext uri="{BB962C8B-B14F-4D97-AF65-F5344CB8AC3E}">
        <p14:creationId xmlns:p14="http://schemas.microsoft.com/office/powerpoint/2010/main" val="1375819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105D747-EA7B-48CF-BA45-98DF1F9CD46F}"/>
              </a:ext>
            </a:extLst>
          </p:cNvPr>
          <p:cNvPicPr>
            <a:picLocks noChangeAspect="1"/>
          </p:cNvPicPr>
          <p:nvPr/>
        </p:nvPicPr>
        <p:blipFill rotWithShape="1">
          <a:blip r:embed="rId2"/>
          <a:srcRect t="-611" r="1006" b="1"/>
          <a:stretch/>
        </p:blipFill>
        <p:spPr>
          <a:xfrm>
            <a:off x="396363" y="654424"/>
            <a:ext cx="11284649" cy="5515654"/>
          </a:xfrm>
          <a:prstGeom prst="rect">
            <a:avLst/>
          </a:prstGeom>
        </p:spPr>
      </p:pic>
    </p:spTree>
    <p:extLst>
      <p:ext uri="{BB962C8B-B14F-4D97-AF65-F5344CB8AC3E}">
        <p14:creationId xmlns:p14="http://schemas.microsoft.com/office/powerpoint/2010/main" val="399393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EE4D44-B816-4F2C-AB5C-BD5A2B10E969}"/>
              </a:ext>
            </a:extLst>
          </p:cNvPr>
          <p:cNvPicPr>
            <a:picLocks noChangeAspect="1"/>
          </p:cNvPicPr>
          <p:nvPr/>
        </p:nvPicPr>
        <p:blipFill>
          <a:blip r:embed="rId2"/>
          <a:stretch>
            <a:fillRect/>
          </a:stretch>
        </p:blipFill>
        <p:spPr>
          <a:xfrm>
            <a:off x="1756757" y="223390"/>
            <a:ext cx="8678486" cy="6411220"/>
          </a:xfrm>
          <a:prstGeom prst="rect">
            <a:avLst/>
          </a:prstGeom>
        </p:spPr>
      </p:pic>
    </p:spTree>
    <p:extLst>
      <p:ext uri="{BB962C8B-B14F-4D97-AF65-F5344CB8AC3E}">
        <p14:creationId xmlns:p14="http://schemas.microsoft.com/office/powerpoint/2010/main" val="4678480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2228</TotalTime>
  <Words>466</Words>
  <Application>Microsoft Office PowerPoint</Application>
  <PresentationFormat>Widescreen</PresentationFormat>
  <Paragraphs>44</Paragraphs>
  <Slides>8</Slides>
  <Notes>0</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8</vt:i4>
      </vt:variant>
    </vt:vector>
  </HeadingPairs>
  <TitlesOfParts>
    <vt:vector size="18" baseType="lpstr">
      <vt:lpstr>Aptos</vt:lpstr>
      <vt:lpstr>Arial</vt:lpstr>
      <vt:lpstr>Arial Black</vt:lpstr>
      <vt:lpstr>Calibri</vt:lpstr>
      <vt:lpstr>Calibri Light</vt:lpstr>
      <vt:lpstr>Century Gothic</vt:lpstr>
      <vt:lpstr>Times New Roman</vt:lpstr>
      <vt:lpstr>Trebuchet MS</vt:lpstr>
      <vt:lpstr>Office Theme</vt:lpstr>
      <vt:lpstr>Microsoft 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MORT (St Josephs Catholic Primary School (Clydach))</dc:creator>
  <cp:lastModifiedBy>M MORT (St Josephs Catholic Primary School (Clydach))</cp:lastModifiedBy>
  <cp:revision>171</cp:revision>
  <dcterms:created xsi:type="dcterms:W3CDTF">2026-04-18T09:18:38Z</dcterms:created>
  <dcterms:modified xsi:type="dcterms:W3CDTF">2026-09-11T13:59:35Z</dcterms:modified>
</cp:coreProperties>
</file>